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</p:sldMasterIdLst>
  <p:notesMasterIdLst>
    <p:notesMasterId r:id="rId11"/>
  </p:notesMasterIdLst>
  <p:sldIdLst>
    <p:sldId id="280" r:id="rId2"/>
    <p:sldId id="281" r:id="rId3"/>
    <p:sldId id="282" r:id="rId4"/>
    <p:sldId id="283" r:id="rId5"/>
    <p:sldId id="271" r:id="rId6"/>
    <p:sldId id="284" r:id="rId7"/>
    <p:sldId id="272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13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0B56580-7615-8B42-8ADB-439AE1B11412}" type="datetime1">
              <a:rPr lang="en-US" altLang="ja-JP"/>
              <a:pPr>
                <a:defRPr/>
              </a:pPr>
              <a:t>18.7.30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462A0C3-B68D-364E-A07D-C100B24CB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0D801A-38FC-C14C-96E3-1A755C71C190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2A9CF7-2994-9B43-A0E1-F55E3B6FBE99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080E2-C114-614A-B0F7-F2475F9E1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13722-BADC-DD4E-BEDB-B48BCFADD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82828-FBE0-5943-B8B9-CF4C2699A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23F8-E208-CC47-9291-0A93DBB08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9469-3A84-5E49-852F-9F1AE3EF6C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B6579-2097-9C44-8FF6-5A78148D5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54A57-B231-2240-8F64-DFE6FAA8A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B1386-7AE8-2748-BAC8-46E95F448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8469-B5B8-EB41-80FF-746AF3DE4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172-9370-8941-8626-82758328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EEC92-96C4-AB45-990B-318D8622F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1" charset="-128"/>
              </a:defRPr>
            </a:lvl1pPr>
          </a:lstStyle>
          <a:p>
            <a:endParaRPr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1" charset="-128"/>
              </a:defRPr>
            </a:lvl1pPr>
          </a:lstStyle>
          <a:p>
            <a:endParaRPr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80954A-A4CB-2848-B104-3819574470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???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???" TargetMode="External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Relationship Id="rId3" Type="http://schemas.openxmlformats.org/officeDocument/2006/relationships/oleObject" Target="???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g3.05.gif                                                    0006767E HardDrive                      B975895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43200"/>
            <a:ext cx="83042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 b="1"/>
              <a:t>RGB Colors – Red, Green, Blue</a:t>
            </a:r>
          </a:p>
          <a:p>
            <a:endParaRPr lang="en-US" altLang="ja-JP"/>
          </a:p>
          <a:p>
            <a:pPr>
              <a:buFont typeface="Arial" pitchFamily="1" charset="0"/>
              <a:buChar char="•"/>
            </a:pPr>
            <a:r>
              <a:rPr lang="en-US" altLang="ja-JP"/>
              <a:t> 256 color shades per byte</a:t>
            </a:r>
          </a:p>
          <a:p>
            <a:pPr>
              <a:buFont typeface="Arial" pitchFamily="1" charset="0"/>
              <a:buChar char="•"/>
            </a:pPr>
            <a:r>
              <a:rPr lang="en-US" altLang="ja-JP"/>
              <a:t> One byte for each of Red, Green, Blue </a:t>
            </a:r>
          </a:p>
          <a:p>
            <a:pPr>
              <a:buFont typeface="Arial" pitchFamily="1" charset="0"/>
              <a:buChar char="•"/>
            </a:pPr>
            <a:r>
              <a:rPr lang="en-US" altLang="ja-JP"/>
              <a:t> Almost 16 million different RGB colors</a:t>
            </a:r>
          </a:p>
          <a:p>
            <a:pPr>
              <a:buFontTx/>
              <a:buChar char="•"/>
            </a:pPr>
            <a:endParaRPr lang="ja-JP" altLang="en-US">
              <a:ea typeface="ＭＳ Ｐゴシック" pitchFamily="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0" y="3505200"/>
          <a:ext cx="2168525" cy="3352800"/>
        </p:xfrm>
        <a:graphic>
          <a:graphicData uri="http://schemas.openxmlformats.org/presentationml/2006/ole">
            <p:oleObj spid="_x0000_s15362" name="Document" r:id="rId3" imgW="952500" imgH="1473200" progId="Word.Document.12">
              <p:link updateAutomatic="1"/>
            </p:oleObj>
          </a:graphicData>
        </a:graphic>
      </p:graphicFrame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2590800" y="3429000"/>
            <a:ext cx="431482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ja-JP" sz="1400"/>
              <a:t> </a:t>
            </a:r>
            <a:r>
              <a:rPr lang="en-US" altLang="ja-JP" sz="1400" b="1"/>
              <a:t>0  	black – no saturation</a:t>
            </a:r>
          </a:p>
          <a:p>
            <a:r>
              <a:rPr lang="en-US" altLang="ja-JP" sz="800" b="1"/>
              <a:t>    .</a:t>
            </a:r>
            <a:br>
              <a:rPr lang="en-US" altLang="ja-JP" sz="800" b="1"/>
            </a:br>
            <a:r>
              <a:rPr lang="en-US" altLang="ja-JP" sz="800" b="1"/>
              <a:t>    .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1400" b="1"/>
              <a:t> 51	dark – low saturation</a:t>
            </a:r>
          </a:p>
          <a:p>
            <a:r>
              <a:rPr lang="en-US" altLang="ja-JP" sz="800" b="1"/>
              <a:t>    . </a:t>
            </a:r>
          </a:p>
          <a:p>
            <a:r>
              <a:rPr lang="en-US" altLang="ja-JP" sz="800" b="1"/>
              <a:t>    . 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1400" b="1"/>
              <a:t>102	medium-dark  – medium-low saturation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1400" b="1"/>
              <a:t>153	medium-bright – medium-high saturation 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1400" b="1"/>
              <a:t>204	bright – high saturation 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800" b="1"/>
              <a:t>    .</a:t>
            </a:r>
          </a:p>
          <a:p>
            <a:r>
              <a:rPr lang="en-US" altLang="ja-JP" sz="1400" b="1"/>
              <a:t>255	brightest – full saturation  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The 256 shades of each RGB color component can be represented as color saturation levels from 0 to 255.</a:t>
            </a:r>
          </a:p>
          <a:p>
            <a:endParaRPr lang="en-US" altLang="ja-JP"/>
          </a:p>
          <a:p>
            <a:r>
              <a:rPr lang="en-US" altLang="ja-JP"/>
              <a:t>The higher the color saturation, the brighter the color gets.  Each color component (Red, Green, or Blue) works like this.</a:t>
            </a:r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/>
              <a:t>This lists just a few of the 156 different possible shades.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4925" y="4419600"/>
          <a:ext cx="9109075" cy="2547938"/>
        </p:xfrm>
        <a:graphic>
          <a:graphicData uri="http://schemas.openxmlformats.org/presentationml/2006/ole">
            <p:oleObj spid="_x0000_s16386" name="Document" r:id="rId4" imgW="5626100" imgH="1320800" progId="Word.Document.12">
              <p:link updateAutomatic="1"/>
            </p:oleObj>
          </a:graphicData>
        </a:graphic>
      </p:graphicFrame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>
                <a:latin typeface="Courier" pitchFamily="1" charset="0"/>
                <a:ea typeface="Courier" pitchFamily="1" charset="0"/>
                <a:cs typeface="Courier" pitchFamily="1" charset="0"/>
              </a:rPr>
              <a:t>rgb()</a:t>
            </a:r>
            <a:r>
              <a:rPr lang="en-US" altLang="ja-JP"/>
              <a:t>notation lists saturation levels of each color component in order.</a:t>
            </a:r>
          </a:p>
          <a:p>
            <a:endParaRPr lang="en-US" altLang="ja-JP"/>
          </a:p>
          <a:p>
            <a:r>
              <a:rPr lang="en-US" altLang="ja-JP"/>
              <a:t>Pure colors contain 0 saturation of the other two colors.</a:t>
            </a:r>
          </a:p>
          <a:p>
            <a:endParaRPr lang="en-US" altLang="ja-JP"/>
          </a:p>
          <a:p>
            <a:r>
              <a:rPr lang="en-US" altLang="ja-JP"/>
              <a:t>Equal saturations of all three color components gives Grey.</a:t>
            </a:r>
          </a:p>
          <a:p>
            <a:endParaRPr lang="en-US" altLang="ja-JP"/>
          </a:p>
          <a:p>
            <a:r>
              <a:rPr lang="en-US" altLang="ja-JP"/>
              <a:t>Equal Red and Blue (but no green) gives roughly Purple.</a:t>
            </a:r>
          </a:p>
          <a:p>
            <a:endParaRPr lang="en-US" altLang="ja-JP"/>
          </a:p>
          <a:p>
            <a:r>
              <a:rPr lang="en-US" altLang="ja-JP"/>
              <a:t>Black is no saturation of any of the colors:  </a:t>
            </a:r>
            <a:r>
              <a:rPr lang="en-US" altLang="ja-JP">
                <a:latin typeface="Courier" pitchFamily="1" charset="0"/>
                <a:ea typeface="Courier" pitchFamily="1" charset="0"/>
                <a:cs typeface="Courier" pitchFamily="1" charset="0"/>
              </a:rPr>
              <a:t>rgb(0,0,0)</a:t>
            </a:r>
          </a:p>
          <a:p>
            <a:endParaRPr lang="en-US" altLang="ja-JP"/>
          </a:p>
          <a:p>
            <a:r>
              <a:rPr lang="en-US" altLang="ja-JP"/>
              <a:t>White is full saturation of all colors:  </a:t>
            </a:r>
            <a:r>
              <a:rPr lang="en-US" altLang="ja-JP">
                <a:latin typeface="Courier" pitchFamily="1" charset="0"/>
                <a:ea typeface="Courier" pitchFamily="1" charset="0"/>
                <a:cs typeface="Courier" pitchFamily="1" charset="0"/>
              </a:rPr>
              <a:t>rgb(255,255,255)</a:t>
            </a:r>
          </a:p>
          <a:p>
            <a:endParaRPr lang="en-US" altLang="ja-JP"/>
          </a:p>
          <a:p>
            <a:r>
              <a:rPr lang="en-US" altLang="ja-JP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Surprising?    Black:  </a:t>
            </a:r>
            <a:r>
              <a:rPr lang="en-US" dirty="0">
                <a:latin typeface="Courier"/>
                <a:cs typeface="Courier"/>
              </a:rPr>
              <a:t>rgb(0,0,0)  </a:t>
            </a:r>
            <a:r>
              <a:rPr lang="en-US" dirty="0">
                <a:latin typeface="+mn-lt"/>
                <a:cs typeface="Courier"/>
              </a:rPr>
              <a:t>White:  </a:t>
            </a:r>
            <a:r>
              <a:rPr lang="en-US" dirty="0">
                <a:latin typeface="Courier"/>
                <a:cs typeface="Courier"/>
              </a:rPr>
              <a:t>rgb(255,255,255)</a:t>
            </a:r>
            <a:r>
              <a:rPr lang="en-US" dirty="0"/>
              <a:t> </a:t>
            </a: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2133600" y="1524000"/>
          <a:ext cx="3200400" cy="1662113"/>
        </p:xfrm>
        <a:graphic>
          <a:graphicData uri="http://schemas.openxmlformats.org/presentationml/2006/ole">
            <p:oleObj spid="_x0000_s18434" name="Document" r:id="rId3" imgW="1981200" imgH="1028700" progId="Word.Document.12">
              <p:link updateAutomatic="1"/>
            </p:oleObj>
          </a:graphicData>
        </a:graphic>
      </p:graphicFrame>
      <p:sp>
        <p:nvSpPr>
          <p:cNvPr id="18437" name="TextBox 3"/>
          <p:cNvSpPr txBox="1">
            <a:spLocks noChangeArrowheads="1"/>
          </p:cNvSpPr>
          <p:nvPr/>
        </p:nvSpPr>
        <p:spPr bwMode="auto">
          <a:xfrm>
            <a:off x="76200" y="609600"/>
            <a:ext cx="9067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No light in inter-stellar space - blackness.</a:t>
            </a:r>
            <a:br>
              <a:rPr lang="en-US" altLang="ja-JP"/>
            </a:br>
            <a:r>
              <a:rPr lang="en-US" altLang="ja-JP"/>
              <a:t>White light from the sun – full spectrum of all colors. 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828800" y="4467225"/>
          <a:ext cx="5486400" cy="2390775"/>
        </p:xfrm>
        <a:graphic>
          <a:graphicData uri="http://schemas.openxmlformats.org/presentationml/2006/ole">
            <p:oleObj spid="_x0000_s18435" name="Document" r:id="rId3" imgW="2476500" imgH="1079500" progId="Word.Document.12">
              <p:link updateAutomatic="1"/>
            </p:oleObj>
          </a:graphicData>
        </a:graphic>
      </p:graphicFrame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6248400" y="1828800"/>
            <a:ext cx="2514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RGB colors combine like visible light.</a:t>
            </a:r>
          </a:p>
        </p:txBody>
      </p:sp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0" y="34290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Light is </a:t>
            </a:r>
            <a:r>
              <a:rPr lang="en-US" altLang="ja-JP" i="1"/>
              <a:t>additive </a:t>
            </a:r>
            <a:r>
              <a:rPr lang="en-US" altLang="ja-JP"/>
              <a:t>– add more color saturation, it gets brighter.</a:t>
            </a:r>
          </a:p>
          <a:p>
            <a:r>
              <a:rPr lang="en-US" altLang="ja-JP"/>
              <a:t>Paint is </a:t>
            </a:r>
            <a:r>
              <a:rPr lang="en-US" altLang="ja-JP" i="1"/>
              <a:t>subtractive </a:t>
            </a:r>
            <a:r>
              <a:rPr lang="en-US" altLang="ja-JP"/>
              <a:t>– add more paint colors, it gets darker.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026"/>
          <p:cNvSpPr txBox="1">
            <a:spLocks noChangeArrowheads="1"/>
          </p:cNvSpPr>
          <p:nvPr/>
        </p:nvSpPr>
        <p:spPr bwMode="auto">
          <a:xfrm>
            <a:off x="0" y="0"/>
            <a:ext cx="9144000" cy="778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Most developers use </a:t>
            </a:r>
            <a:r>
              <a:rPr lang="en-US" altLang="ja-JP" i="1"/>
              <a:t>Hexadecimal </a:t>
            </a:r>
            <a:r>
              <a:rPr lang="en-US" altLang="ja-JP"/>
              <a:t>(</a:t>
            </a:r>
            <a:r>
              <a:rPr lang="en-US" altLang="ja-JP" i="1"/>
              <a:t>Hex</a:t>
            </a:r>
            <a:r>
              <a:rPr lang="en-US" altLang="ja-JP"/>
              <a:t>) notation.</a:t>
            </a:r>
          </a:p>
          <a:p>
            <a:r>
              <a:rPr lang="en-US" altLang="ja-JP"/>
              <a:t>Hexadecimal refers to base 16 numbers.</a:t>
            </a:r>
          </a:p>
          <a:p>
            <a:endParaRPr lang="en-US" altLang="ja-JP" b="1"/>
          </a:p>
          <a:p>
            <a:r>
              <a:rPr lang="en-US" altLang="ja-JP" sz="2000" b="1"/>
              <a:t>rgb(204,204,204)</a:t>
            </a:r>
            <a:r>
              <a:rPr lang="en-US" altLang="ja-JP" sz="2000"/>
              <a:t>  &lt;------ both represent the same light grey ------&gt; </a:t>
            </a:r>
            <a:r>
              <a:rPr lang="en-US" altLang="ja-JP" sz="2000" b="1"/>
              <a:t>#CCCCCC</a:t>
            </a:r>
            <a:endParaRPr lang="en-US" altLang="ja-JP" sz="2000"/>
          </a:p>
          <a:p>
            <a:r>
              <a:rPr lang="en-US" altLang="ja-JP"/>
              <a:t> </a:t>
            </a:r>
          </a:p>
          <a:p>
            <a:r>
              <a:rPr lang="en-US" altLang="ja-JP"/>
              <a:t>CC in Hex is equivalent 204, so the two colors are the same.</a:t>
            </a:r>
          </a:p>
          <a:p>
            <a:r>
              <a:rPr lang="en-US" altLang="ja-JP"/>
              <a:t> </a:t>
            </a:r>
          </a:p>
          <a:p>
            <a:r>
              <a:rPr lang="en-US" altLang="ja-JP"/>
              <a:t>Binary numbers base 2 -- only 2digits -- 0,1</a:t>
            </a:r>
          </a:p>
          <a:p>
            <a:r>
              <a:rPr lang="en-US" altLang="ja-JP"/>
              <a:t>  </a:t>
            </a:r>
          </a:p>
          <a:p>
            <a:r>
              <a:rPr lang="en-US" altLang="ja-JP"/>
              <a:t>Base 10 numbers – 10 digits -- 0,1,2,3,4,5,6,7,8,9</a:t>
            </a:r>
          </a:p>
          <a:p>
            <a:r>
              <a:rPr lang="en-US" altLang="ja-JP"/>
              <a:t>  </a:t>
            </a:r>
          </a:p>
          <a:p>
            <a:r>
              <a:rPr lang="en-US" altLang="ja-JP"/>
              <a:t>Base 16 (hex) numbers – 16 digits -- 0,1,2,3,4,5,6,7,8,9,A,B,C,D,E,F</a:t>
            </a:r>
          </a:p>
          <a:p>
            <a:endParaRPr lang="en-US" altLang="ja-JP"/>
          </a:p>
          <a:p>
            <a:r>
              <a:rPr lang="en-US" altLang="ja-JP"/>
              <a:t>A represents 10,  B represents 11,  . . .  ,  F represents 15.</a:t>
            </a:r>
          </a:p>
          <a:p>
            <a:endParaRPr lang="en-US" altLang="ja-JP"/>
          </a:p>
          <a:p>
            <a:r>
              <a:rPr lang="en-US" altLang="ja-JP"/>
              <a:t>Each place requires a single digit, so you can't use 11, for example, because that's 2 digits.  </a:t>
            </a:r>
          </a:p>
          <a:p>
            <a:r>
              <a:rPr lang="en-US" altLang="ja-JP"/>
              <a:t>  </a:t>
            </a:r>
          </a:p>
          <a:p>
            <a:endParaRPr lang="en-US" altLang="ja-JP"/>
          </a:p>
          <a:p>
            <a:endParaRPr lang="en-US" altLang="ja-JP" b="1"/>
          </a:p>
          <a:p>
            <a:endParaRPr lang="en-US" altLang="ja-JP" b="1"/>
          </a:p>
          <a:p>
            <a:endParaRPr lang="ja-JP" altLang="en-US">
              <a:ea typeface="ＭＳ Ｐゴシック" pitchFamily="1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Why is Hex useful in Computer Science?</a:t>
            </a:r>
          </a:p>
          <a:p>
            <a:r>
              <a:rPr lang="en-US" altLang="ja-JP"/>
              <a:t>A byte can always be represented as only two Hex digits!</a:t>
            </a:r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/>
              <a:t>The table to the right only lists a few out of</a:t>
            </a:r>
          </a:p>
          <a:p>
            <a:r>
              <a:rPr lang="en-US" altLang="ja-JP"/>
              <a:t>the 256 total shades (could be R, G, or B).</a:t>
            </a:r>
          </a:p>
          <a:p>
            <a:endParaRPr lang="en-US" altLang="ja-JP"/>
          </a:p>
          <a:p>
            <a:r>
              <a:rPr lang="en-US" altLang="ja-JP"/>
              <a:t>The boldfaces ones (00,33,66,99,CC,FF)</a:t>
            </a:r>
          </a:p>
          <a:p>
            <a:r>
              <a:rPr lang="en-US" altLang="ja-JP"/>
              <a:t>are called </a:t>
            </a:r>
            <a:r>
              <a:rPr lang="en-US" altLang="ja-JP" i="1"/>
              <a:t>Web Safe Shades</a:t>
            </a:r>
            <a:r>
              <a:rPr lang="en-US" altLang="ja-JP"/>
              <a:t>.</a:t>
            </a:r>
          </a:p>
          <a:p>
            <a:endParaRPr lang="en-US" altLang="ja-JP"/>
          </a:p>
          <a:p>
            <a:r>
              <a:rPr lang="en-US" altLang="ja-JP" i="1"/>
              <a:t>A Web Safe</a:t>
            </a:r>
            <a:r>
              <a:rPr lang="en-US" altLang="ja-JP"/>
              <a:t> </a:t>
            </a:r>
            <a:r>
              <a:rPr lang="en-US" altLang="ja-JP" i="1"/>
              <a:t>Color </a:t>
            </a:r>
            <a:r>
              <a:rPr lang="en-US" altLang="ja-JP"/>
              <a:t>uses only Web Safe Shades.</a:t>
            </a:r>
          </a:p>
          <a:p>
            <a:r>
              <a:rPr lang="en-US" altLang="ja-JP"/>
              <a:t>#CC33FF is Web Safe -- #CCB2FF is not.</a:t>
            </a:r>
          </a:p>
          <a:p>
            <a:endParaRPr lang="en-US" altLang="ja-JP"/>
          </a:p>
          <a:p>
            <a:r>
              <a:rPr lang="en-US" altLang="ja-JP"/>
              <a:t>Using Web Safe colors was necessary in the </a:t>
            </a:r>
          </a:p>
          <a:p>
            <a:r>
              <a:rPr lang="en-US" altLang="ja-JP"/>
              <a:t>early days of the Web, because old computer</a:t>
            </a:r>
          </a:p>
          <a:p>
            <a:r>
              <a:rPr lang="en-US" altLang="ja-JP"/>
              <a:t>screens had limited color capabilities.</a:t>
            </a:r>
          </a:p>
          <a:p>
            <a:endParaRPr lang="en-US" altLang="ja-JP"/>
          </a:p>
          <a:p>
            <a:r>
              <a:rPr lang="en-US" altLang="ja-JP"/>
              <a:t>Now you can freely use any of the almost 17 million RGB colors!     </a:t>
            </a:r>
          </a:p>
        </p:txBody>
      </p:sp>
      <p:pic>
        <p:nvPicPr>
          <p:cNvPr id="20483" name="Picture 3" descr="pic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990600"/>
            <a:ext cx="32004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026"/>
          <p:cNvSpPr txBox="1">
            <a:spLocks noChangeArrowheads="1"/>
          </p:cNvSpPr>
          <p:nvPr/>
        </p:nvSpPr>
        <p:spPr bwMode="auto">
          <a:xfrm>
            <a:off x="0" y="2286000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These tables list identical colors, but use different notations.</a:t>
            </a:r>
          </a:p>
          <a:p>
            <a:endParaRPr lang="en-US" altLang="ja-JP"/>
          </a:p>
          <a:p>
            <a:r>
              <a:rPr lang="en-US" altLang="ja-JP"/>
              <a:t>Most developers use Hex like below.</a:t>
            </a:r>
          </a:p>
          <a:p>
            <a:endParaRPr lang="en-US" altLang="ja-JP"/>
          </a:p>
          <a:p>
            <a:r>
              <a:rPr lang="en-US" altLang="ja-JP"/>
              <a:t>These tables show mostly Web Safe Colors, only as a convenience. </a:t>
            </a:r>
          </a:p>
        </p:txBody>
      </p:sp>
      <p:pic>
        <p:nvPicPr>
          <p:cNvPr id="21507" name="Picture 5" descr="pic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335463"/>
            <a:ext cx="8229600" cy="252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6" descr="pic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2018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k.gif                                                          0006767E HardDrive                      B975895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914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17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Fonts for computers are files containing technical specs that show exactly how to draw the characters.</a:t>
            </a:r>
          </a:p>
          <a:p>
            <a:pPr>
              <a:buFontTx/>
              <a:buChar char="•"/>
            </a:pPr>
            <a:endParaRPr lang="en-US" altLang="ja-JP"/>
          </a:p>
          <a:p>
            <a:pPr>
              <a:buFontTx/>
              <a:buChar char="•"/>
            </a:pPr>
            <a:endParaRPr lang="en-US" altLang="ja-JP"/>
          </a:p>
          <a:p>
            <a:pPr>
              <a:buFontTx/>
              <a:buChar char="•"/>
            </a:pPr>
            <a:endParaRPr lang="en-US" altLang="ja-JP"/>
          </a:p>
          <a:p>
            <a:pPr>
              <a:buFontTx/>
              <a:buChar char="•"/>
            </a:pPr>
            <a:endParaRPr lang="en-US" altLang="ja-JP"/>
          </a:p>
          <a:p>
            <a:pPr>
              <a:buFontTx/>
              <a:buChar char="•"/>
            </a:pPr>
            <a:endParaRPr lang="en-US" altLang="ja-JP"/>
          </a:p>
          <a:p>
            <a:pPr>
              <a:buFontTx/>
              <a:buChar char="•"/>
            </a:pPr>
            <a:endParaRPr lang="en-US" altLang="ja-JP"/>
          </a:p>
          <a:p>
            <a:pPr>
              <a:buFontTx/>
              <a:buChar char="•"/>
            </a:pPr>
            <a:endParaRPr lang="en-US" altLang="ja-JP"/>
          </a:p>
          <a:p>
            <a:pPr>
              <a:buFontTx/>
              <a:buChar char="•"/>
            </a:pPr>
            <a:endParaRPr lang="en-US" altLang="ja-JP"/>
          </a:p>
          <a:p>
            <a:r>
              <a:rPr lang="en-US" altLang="ja-JP"/>
              <a:t>     </a:t>
            </a:r>
          </a:p>
          <a:p>
            <a:endParaRPr lang="en-US" altLang="ja-JP"/>
          </a:p>
          <a:p>
            <a:r>
              <a:rPr lang="en-US" altLang="ja-JP"/>
              <a:t>       </a:t>
            </a:r>
            <a:r>
              <a:rPr lang="en-US" altLang="ja-JP" i="1"/>
              <a:t>Serif</a:t>
            </a:r>
            <a:r>
              <a:rPr lang="en-US" altLang="ja-JP"/>
              <a:t>  font		    </a:t>
            </a:r>
            <a:r>
              <a:rPr lang="en-US" altLang="ja-JP" i="1"/>
              <a:t>Sans-Serif</a:t>
            </a:r>
            <a:r>
              <a:rPr lang="en-US" altLang="ja-JP"/>
              <a:t>  font</a:t>
            </a:r>
          </a:p>
          <a:p>
            <a:endParaRPr lang="en-US" altLang="ja-JP"/>
          </a:p>
          <a:p>
            <a:endParaRPr lang="en-US" altLang="ja-JP"/>
          </a:p>
          <a:p>
            <a:r>
              <a:rPr lang="en-US" altLang="ja-JP"/>
              <a:t>Some common fonts come with your operating system.  </a:t>
            </a:r>
            <a:br>
              <a:rPr lang="en-US" altLang="ja-JP"/>
            </a:br>
            <a:r>
              <a:rPr lang="en-US" altLang="ja-JP"/>
              <a:t>When you install software like Word, it might install other fonts.  </a:t>
            </a:r>
          </a:p>
          <a:p>
            <a:r>
              <a:rPr lang="en-US" altLang="ja-JP"/>
              <a:t>You can go to free online font libraries and grab all sorts of weird fonts.</a:t>
            </a:r>
          </a:p>
          <a:p>
            <a:r>
              <a:rPr lang="en-US" altLang="ja-JP" sz="2800"/>
              <a:t> </a:t>
            </a:r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altLang="ja-JP"/>
          </a:p>
          <a:p>
            <a:endParaRPr lang="ja-JP" altLang="en-US">
              <a:ea typeface="ＭＳ Ｐゴシック" pitchFamily="1" charset="-128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altLang="ja-JP"/>
              <a:t>When you specify a font to be used in your Web page, remember that your Web page travels to other people's computers to be rendered by their browsers.</a:t>
            </a:r>
          </a:p>
          <a:p>
            <a:endParaRPr lang="en-US" altLang="ja-JP"/>
          </a:p>
          <a:p>
            <a:r>
              <a:rPr lang="en-US" altLang="ja-JP"/>
              <a:t>If you specify a strange font in your page (e.g. funky freaky gothic) that other people do not have on their computers, their browsers will simply ignore it and use a default font.  </a:t>
            </a:r>
          </a:p>
          <a:p>
            <a:endParaRPr lang="en-US" altLang="ja-JP"/>
          </a:p>
          <a:p>
            <a:r>
              <a:rPr lang="en-US" altLang="ja-JP"/>
              <a:t>There is a way your page can tell a Web browser to actually download a funky font on-the-fly, but that is beyond the scope of this lesson. </a:t>
            </a:r>
          </a:p>
          <a:p>
            <a:endParaRPr lang="en-US" altLang="ja-JP"/>
          </a:p>
          <a:p>
            <a:r>
              <a:rPr lang="en-US" altLang="ja-JP"/>
              <a:t>W3Schools lists some </a:t>
            </a:r>
            <a:r>
              <a:rPr lang="en-US" altLang="ja-JP" i="1"/>
              <a:t>Web Safe Fonts </a:t>
            </a:r>
            <a:r>
              <a:rPr lang="en-US" altLang="ja-JP"/>
              <a:t>that everyone's computer should have.  Thus they are safe to use in Web pages.</a:t>
            </a:r>
          </a:p>
          <a:p>
            <a:endParaRPr lang="en-US" altLang="ja-JP"/>
          </a:p>
          <a:p>
            <a:r>
              <a:rPr lang="en-US" altLang="ja-JP"/>
              <a:t>http://www.w3schools.com/cssref/css_websafe_fonts.asp</a:t>
            </a:r>
          </a:p>
          <a:p>
            <a:endParaRPr lang="en-US" altLang="ja-JP"/>
          </a:p>
          <a:p>
            <a:r>
              <a:rPr lang="en-US" altLang="ja-JP"/>
              <a:t>Not everyone even has Microsoft Word installed, so it's not even safe to choose funky fonts from the long list of fonts it will show you.  </a:t>
            </a:r>
          </a:p>
          <a:p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HardDrive:Applications (Mac OS 9):WordProcessing:Microsoft Office 98:Templates:Blank Presentation</Template>
  <TotalTime>353</TotalTime>
  <Words>838</Words>
  <Application>Microsoft PowerPoint</Application>
  <PresentationFormat>On-screen Show (4:3)</PresentationFormat>
  <Paragraphs>121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Links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Times</vt:lpstr>
      <vt:lpstr>ＭＳ Ｐゴシック</vt:lpstr>
      <vt:lpstr>Arial</vt:lpstr>
      <vt:lpstr>Calibri</vt:lpstr>
      <vt:lpstr>Courier</vt:lpstr>
      <vt:lpstr>Blank Presentation</vt:lpstr>
      <vt:lpstr>???</vt:lpstr>
      <vt:lpstr>???</vt:lpstr>
      <vt:lpstr>???</vt:lpstr>
      <vt:lpstr>???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Lake Forest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White</dc:creator>
  <cp:lastModifiedBy>Craig Knuckles</cp:lastModifiedBy>
  <cp:revision>129</cp:revision>
  <dcterms:created xsi:type="dcterms:W3CDTF">2018-07-30T16:04:51Z</dcterms:created>
  <dcterms:modified xsi:type="dcterms:W3CDTF">2018-07-30T16:05:21Z</dcterms:modified>
</cp:coreProperties>
</file>