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notesSlides/notesSlide1.xml" ContentType="application/vnd.openxmlformats-officedocument.presentationml.notes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docProps/core.xml" ContentType="application/vnd.openxmlformats-package.core-properties+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0.xml" ContentType="application/vnd.openxmlformats-officedocument.presentationml.slideLayout+xml"/>
  <Override PartName="/ppt/slides/slide3.xml" ContentType="application/vnd.openxmlformats-officedocument.presentationml.slide+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s/slide6.xml" ContentType="application/vnd.openxmlformats-officedocument.presentationml.slide+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r:id="rId1"/>
  </p:sldMasterIdLst>
  <p:notesMasterIdLst>
    <p:notesMasterId r:id="rId9"/>
  </p:notesMasterIdLst>
  <p:sldIdLst>
    <p:sldId id="259" r:id="rId2"/>
    <p:sldId id="269" r:id="rId3"/>
    <p:sldId id="260" r:id="rId4"/>
    <p:sldId id="270" r:id="rId5"/>
    <p:sldId id="261" r:id="rId6"/>
    <p:sldId id="262" r:id="rId7"/>
    <p:sldId id="263" r:id="rId8"/>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6666CC"/>
    <a:srgbClr val="666699"/>
    <a:srgbClr val="666666"/>
    <a:srgbClr val="33333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Comments="0">
  <p:normalViewPr showOutlineIcons="0">
    <p:restoredLeft sz="15620"/>
    <p:restoredTop sz="94660"/>
  </p:normalViewPr>
  <p:slideViewPr>
    <p:cSldViewPr>
      <p:cViewPr varScale="1">
        <p:scale>
          <a:sx n="144" d="100"/>
          <a:sy n="144" d="100"/>
        </p:scale>
        <p:origin x="-1352"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interSettings" Target="printerSettings/printerSettings1.bin"/></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ja-JP"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87DE9F67-D3A3-2145-9675-ED0D69760447}" type="datetime1">
              <a:rPr lang="en-US" altLang="ja-JP"/>
              <a:pPr>
                <a:defRPr/>
              </a:pPr>
              <a:t>18.7.29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ja-JP" alt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ja-JP"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119EE154-CB99-7E48-8958-75D068A75691}"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pitchFamily="1" charset="-128"/>
        <a:cs typeface="ＭＳ Ｐゴシック" pitchFamily="1" charset="-128"/>
      </a:defRPr>
    </a:lvl1pPr>
    <a:lvl2pPr marL="457200" algn="l" defTabSz="457200" rtl="0" fontAlgn="base">
      <a:spcBef>
        <a:spcPct val="30000"/>
      </a:spcBef>
      <a:spcAft>
        <a:spcPct val="0"/>
      </a:spcAft>
      <a:defRPr sz="1200" kern="1200">
        <a:solidFill>
          <a:schemeClr val="tx1"/>
        </a:solidFill>
        <a:latin typeface="+mn-lt"/>
        <a:ea typeface="ＭＳ Ｐゴシック" pitchFamily="1"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pitchFamily="1"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pitchFamily="1"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pitchFamily="1"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482" name="Slide Image Placeholder 1"/>
          <p:cNvSpPr>
            <a:spLocks noGrp="1" noRot="1" noChangeAspec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ja-JP" altLang="en-US" smtClean="0"/>
          </a:p>
        </p:txBody>
      </p:sp>
      <p:sp>
        <p:nvSpPr>
          <p:cNvPr id="2048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F5F5FA7-D8BE-6C4A-B2F1-ED2A3963FB53}" type="slidenum">
              <a:rPr lang="en-US" altLang="ja-JP"/>
              <a:pPr/>
              <a:t>6</a:t>
            </a:fld>
            <a:endParaRPr lang="en-US" altLang="ja-JP"/>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8917194-30CD-7343-A0F7-20559F7D6330}"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A146151-2990-D548-93E4-7ECA044B5CE9}"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DE0DE60-84CA-074C-B4FC-753E5CE02FA9}"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7374DF6-11DE-9A40-A034-697ED06106D6}"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50CFB1-AA4E-D44D-86CE-E8090443682D}"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D255BB1-CAD2-F748-9BA3-693342A52C1A}"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FAC920EC-A5A1-4640-911B-C1009A7D8E4E}"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35057BA-7211-184B-A6E5-6CCCC1E28E37}"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7307B0F6-B581-C144-9B52-EFF0C30C73E0}"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46D7D6E-587A-0F4D-988A-81D2BD5D9C54}"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81BCB2F9-77A4-AA41-A872-DA0C57E3A6F7}"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ja-JP"/>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ja-JP"/>
              <a:t>Click to edit Master text styles</a:t>
            </a:r>
          </a:p>
          <a:p>
            <a:pPr lvl="1"/>
            <a:r>
              <a:rPr lang="en-US" altLang="ja-JP"/>
              <a:t>Second level</a:t>
            </a:r>
          </a:p>
          <a:p>
            <a:pPr lvl="2"/>
            <a:r>
              <a:rPr lang="en-US" altLang="ja-JP"/>
              <a:t>Third level</a:t>
            </a:r>
          </a:p>
          <a:p>
            <a:pPr lvl="3"/>
            <a:r>
              <a:rPr lang="en-US" altLang="ja-JP"/>
              <a:t>Fourth level</a:t>
            </a:r>
          </a:p>
          <a:p>
            <a:pPr lvl="4"/>
            <a:r>
              <a:rPr lang="en-US" altLang="ja-JP"/>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646C451A-D748-824E-8B07-BE39BA6A220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r:id="rId1"/>
    <p:sldLayoutId r:id="rId2"/>
    <p:sldLayoutId r:id="rId3"/>
    <p:sldLayoutId r:id="rId4"/>
    <p:sldLayoutId r:id="rId5"/>
    <p:sldLayoutId r:id="rId6"/>
    <p:sldLayoutId r:id="rId7"/>
    <p:sldLayoutId r:id="rId8"/>
    <p:sldLayoutId r:id="rId9"/>
    <p:sldLayoutId r:id="rId10"/>
    <p:sldLayoutId r:id="rId11"/>
  </p:sldLayoutIdLst>
  <p:txStyles>
    <p:titleStyle>
      <a:lvl1pPr algn="ctr" rtl="0" eaLnBrk="0" fontAlgn="base" hangingPunct="0">
        <a:spcBef>
          <a:spcPct val="0"/>
        </a:spcBef>
        <a:spcAft>
          <a:spcPct val="0"/>
        </a:spcAft>
        <a:defRPr sz="4400">
          <a:solidFill>
            <a:schemeClr val="tx2"/>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2pPr>
      <a:lvl3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3pPr>
      <a:lvl4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4pPr>
      <a:lvl5pPr algn="ctr" rtl="0" eaLnBrk="0" fontAlgn="base" hangingPunct="0">
        <a:spcBef>
          <a:spcPct val="0"/>
        </a:spcBef>
        <a:spcAft>
          <a:spcPct val="0"/>
        </a:spcAft>
        <a:defRPr sz="4400">
          <a:solidFill>
            <a:schemeClr val="tx2"/>
          </a:solidFill>
          <a:latin typeface="Times" charset="0"/>
          <a:ea typeface="ＭＳ Ｐゴシック" charset="-128"/>
          <a:cs typeface="ＭＳ Ｐゴシック" charset="-128"/>
        </a:defRPr>
      </a:lvl5pPr>
      <a:lvl6pPr marL="457200" algn="ctr" rtl="0" eaLnBrk="0" fontAlgn="base" hangingPunct="0">
        <a:spcBef>
          <a:spcPct val="0"/>
        </a:spcBef>
        <a:spcAft>
          <a:spcPct val="0"/>
        </a:spcAft>
        <a:defRPr sz="4400">
          <a:solidFill>
            <a:schemeClr val="tx2"/>
          </a:solidFill>
          <a:latin typeface="Times" charset="0"/>
        </a:defRPr>
      </a:lvl6pPr>
      <a:lvl7pPr marL="914400" algn="ctr" rtl="0" eaLnBrk="0" fontAlgn="base" hangingPunct="0">
        <a:spcBef>
          <a:spcPct val="0"/>
        </a:spcBef>
        <a:spcAft>
          <a:spcPct val="0"/>
        </a:spcAft>
        <a:defRPr sz="4400">
          <a:solidFill>
            <a:schemeClr val="tx2"/>
          </a:solidFill>
          <a:latin typeface="Times" charset="0"/>
        </a:defRPr>
      </a:lvl7pPr>
      <a:lvl8pPr marL="1371600" algn="ctr" rtl="0" eaLnBrk="0" fontAlgn="base" hangingPunct="0">
        <a:spcBef>
          <a:spcPct val="0"/>
        </a:spcBef>
        <a:spcAft>
          <a:spcPct val="0"/>
        </a:spcAft>
        <a:defRPr sz="4400">
          <a:solidFill>
            <a:schemeClr val="tx2"/>
          </a:solidFill>
          <a:latin typeface="Times" charset="0"/>
        </a:defRPr>
      </a:lvl8pPr>
      <a:lvl9pPr marL="1828800" algn="ctr" rtl="0" eaLnBrk="0" fontAlgn="base" hangingPunct="0">
        <a:spcBef>
          <a:spcPct val="0"/>
        </a:spcBef>
        <a:spcAft>
          <a:spcPct val="0"/>
        </a:spcAft>
        <a:defRPr sz="4400">
          <a:solidFill>
            <a:schemeClr val="tx2"/>
          </a:solidFill>
          <a:latin typeface="Times"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charset="-128"/>
        </a:defRPr>
      </a:lvl2pPr>
      <a:lvl3pPr marL="1143000" indent="-228600" algn="l" rtl="0" eaLnBrk="0" fontAlgn="base" hangingPunct="0">
        <a:spcBef>
          <a:spcPct val="20000"/>
        </a:spcBef>
        <a:spcAft>
          <a:spcPct val="0"/>
        </a:spcAft>
        <a:buChar char="•"/>
        <a:defRPr sz="2400">
          <a:solidFill>
            <a:schemeClr val="tx1"/>
          </a:solidFill>
          <a:latin typeface="+mn-lt"/>
          <a:ea typeface="ＭＳ Ｐゴシック" charset="-128"/>
        </a:defRPr>
      </a:lvl3pPr>
      <a:lvl4pPr marL="1600200" indent="-228600" algn="l" rtl="0" eaLnBrk="0" fontAlgn="base" hangingPunct="0">
        <a:spcBef>
          <a:spcPct val="20000"/>
        </a:spcBef>
        <a:spcAft>
          <a:spcPct val="0"/>
        </a:spcAft>
        <a:buChar char="–"/>
        <a:defRPr sz="2000">
          <a:solidFill>
            <a:schemeClr val="tx1"/>
          </a:solidFill>
          <a:latin typeface="+mn-lt"/>
          <a:ea typeface="ＭＳ Ｐゴシック" charset="-128"/>
        </a:defRPr>
      </a:lvl4pPr>
      <a:lvl5pPr marL="2057400" indent="-228600" algn="l" rtl="0" eaLnBrk="0" fontAlgn="base" hangingPunct="0">
        <a:spcBef>
          <a:spcPct val="20000"/>
        </a:spcBef>
        <a:spcAft>
          <a:spcPct val="0"/>
        </a:spcAft>
        <a:buChar char="»"/>
        <a:defRPr sz="2000">
          <a:solidFill>
            <a:schemeClr val="tx1"/>
          </a:solidFill>
          <a:latin typeface="+mn-lt"/>
          <a:ea typeface="ＭＳ Ｐゴシック" charset="-128"/>
        </a:defRPr>
      </a:lvl5pPr>
      <a:lvl6pPr marL="2514600" indent="-228600" algn="l" rtl="0" eaLnBrk="0" fontAlgn="base" hangingPunct="0">
        <a:spcBef>
          <a:spcPct val="20000"/>
        </a:spcBef>
        <a:spcAft>
          <a:spcPct val="0"/>
        </a:spcAft>
        <a:buChar char="»"/>
        <a:defRPr sz="2000">
          <a:solidFill>
            <a:schemeClr val="tx1"/>
          </a:solidFill>
          <a:latin typeface="+mn-lt"/>
          <a:ea typeface="ＭＳ Ｐゴシック" charset="-128"/>
        </a:defRPr>
      </a:lvl6pPr>
      <a:lvl7pPr marL="2971800" indent="-228600" algn="l" rtl="0" eaLnBrk="0" fontAlgn="base" hangingPunct="0">
        <a:spcBef>
          <a:spcPct val="20000"/>
        </a:spcBef>
        <a:spcAft>
          <a:spcPct val="0"/>
        </a:spcAft>
        <a:buChar char="»"/>
        <a:defRPr sz="2000">
          <a:solidFill>
            <a:schemeClr val="tx1"/>
          </a:solidFill>
          <a:latin typeface="+mn-lt"/>
          <a:ea typeface="ＭＳ Ｐゴシック" charset="-128"/>
        </a:defRPr>
      </a:lvl7pPr>
      <a:lvl8pPr marL="3429000" indent="-228600" algn="l" rtl="0" eaLnBrk="0" fontAlgn="base" hangingPunct="0">
        <a:spcBef>
          <a:spcPct val="20000"/>
        </a:spcBef>
        <a:spcAft>
          <a:spcPct val="0"/>
        </a:spcAft>
        <a:buChar char="»"/>
        <a:defRPr sz="2000">
          <a:solidFill>
            <a:schemeClr val="tx1"/>
          </a:solidFill>
          <a:latin typeface="+mn-lt"/>
          <a:ea typeface="ＭＳ Ｐゴシック" charset="-128"/>
        </a:defRPr>
      </a:lvl8pPr>
      <a:lvl9pPr marL="3886200" indent="-228600" algn="l" rtl="0" eaLnBrk="0" fontAlgn="base" hangingPunct="0">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 Id="rId3" Type="http://schemas.openxmlformats.org/officeDocument/2006/relationships/image" Target="../media/image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4338" name="Picture 2" descr="fig4.02.gif                                                    00068958 HardDrive                      B975895A:"/>
          <p:cNvPicPr>
            <a:picLocks noChangeAspect="1" noChangeArrowheads="1"/>
          </p:cNvPicPr>
          <p:nvPr/>
        </p:nvPicPr>
        <p:blipFill>
          <a:blip r:embed="rId2"/>
          <a:srcRect/>
          <a:stretch>
            <a:fillRect/>
          </a:stretch>
        </p:blipFill>
        <p:spPr bwMode="auto">
          <a:xfrm>
            <a:off x="0" y="2057400"/>
            <a:ext cx="9144000" cy="2514600"/>
          </a:xfrm>
          <a:prstGeom prst="rect">
            <a:avLst/>
          </a:prstGeom>
          <a:noFill/>
          <a:ln w="9525">
            <a:noFill/>
            <a:miter lim="800000"/>
            <a:headEnd/>
            <a:tailEnd/>
          </a:ln>
        </p:spPr>
      </p:pic>
      <p:sp>
        <p:nvSpPr>
          <p:cNvPr id="14339" name="Text Box 3"/>
          <p:cNvSpPr txBox="1">
            <a:spLocks noChangeArrowheads="1"/>
          </p:cNvSpPr>
          <p:nvPr/>
        </p:nvSpPr>
        <p:spPr bwMode="auto">
          <a:xfrm>
            <a:off x="0" y="0"/>
            <a:ext cx="9144000" cy="1938992"/>
          </a:xfrm>
          <a:prstGeom prst="rect">
            <a:avLst/>
          </a:prstGeom>
          <a:noFill/>
          <a:ln w="9525">
            <a:noFill/>
            <a:miter lim="800000"/>
            <a:headEnd/>
            <a:tailEnd/>
          </a:ln>
        </p:spPr>
        <p:txBody>
          <a:bodyPr>
            <a:prstTxWarp prst="textNoShape">
              <a:avLst/>
            </a:prstTxWarp>
            <a:spAutoFit/>
          </a:bodyPr>
          <a:lstStyle/>
          <a:p>
            <a:r>
              <a:rPr lang="en-US" altLang="ja-JP" b="1" dirty="0"/>
              <a:t>Relative URL</a:t>
            </a:r>
            <a:r>
              <a:rPr lang="en-US" altLang="ja-JP" dirty="0" smtClean="0"/>
              <a:t> – location (directory path) to a file </a:t>
            </a:r>
            <a:r>
              <a:rPr lang="en-US" altLang="ja-JP" i="1" dirty="0" smtClean="0"/>
              <a:t>relative </a:t>
            </a:r>
            <a:r>
              <a:rPr lang="en-US" altLang="ja-JP" dirty="0" smtClean="0"/>
              <a:t>to another file</a:t>
            </a:r>
          </a:p>
          <a:p>
            <a:endParaRPr lang="en-US" altLang="ja-JP" dirty="0"/>
          </a:p>
          <a:p>
            <a:r>
              <a:rPr lang="en-US" altLang="ja-JP" dirty="0"/>
              <a:t>Relative URLs are used for </a:t>
            </a:r>
            <a:r>
              <a:rPr lang="en-US" altLang="ja-JP" i="1" dirty="0"/>
              <a:t>internal links, </a:t>
            </a:r>
            <a:r>
              <a:rPr lang="en-US" altLang="ja-JP" dirty="0"/>
              <a:t>which are hyperlinks between files internally within a Web site.</a:t>
            </a:r>
          </a:p>
          <a:p>
            <a:r>
              <a:rPr lang="en-US" altLang="ja-JP" dirty="0"/>
              <a:t> </a:t>
            </a:r>
          </a:p>
        </p:txBody>
      </p:sp>
      <p:sp>
        <p:nvSpPr>
          <p:cNvPr id="14340" name="TextBox 3"/>
          <p:cNvSpPr txBox="1">
            <a:spLocks noChangeArrowheads="1"/>
          </p:cNvSpPr>
          <p:nvPr/>
        </p:nvSpPr>
        <p:spPr bwMode="auto">
          <a:xfrm>
            <a:off x="0" y="4919663"/>
            <a:ext cx="9144000" cy="1938337"/>
          </a:xfrm>
          <a:prstGeom prst="rect">
            <a:avLst/>
          </a:prstGeom>
          <a:noFill/>
          <a:ln w="9525">
            <a:noFill/>
            <a:miter lim="800000"/>
            <a:headEnd/>
            <a:tailEnd/>
          </a:ln>
        </p:spPr>
        <p:txBody>
          <a:bodyPr>
            <a:prstTxWarp prst="textNoShape">
              <a:avLst/>
            </a:prstTxWarp>
            <a:spAutoFit/>
          </a:bodyPr>
          <a:lstStyle/>
          <a:p>
            <a:r>
              <a:rPr lang="en-US" altLang="ja-JP"/>
              <a:t>Such a linking structure does not contain any ambient information about where the files are located. The name of the containing folder can be changed or the containing folder moved elsewhere, and the links will still work.  A Web site with relative internal links is </a:t>
            </a:r>
            <a:r>
              <a:rPr lang="en-US" altLang="ja-JP" i="1"/>
              <a:t>portable</a:t>
            </a:r>
            <a:r>
              <a:rPr lang="en-US" altLang="ja-JP"/>
              <a:t>, meaning the whole structure could be moved without breaking the links.   </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7294304"/>
          </a:xfrm>
          <a:prstGeom prst="rect">
            <a:avLst/>
          </a:prstGeom>
          <a:noFill/>
          <a:ln w="9525">
            <a:noFill/>
            <a:miter lim="800000"/>
            <a:headEnd/>
            <a:tailEnd/>
          </a:ln>
        </p:spPr>
        <p:txBody>
          <a:bodyPr>
            <a:prstTxWarp prst="textNoShape">
              <a:avLst/>
            </a:prstTxWarp>
            <a:spAutoFit/>
          </a:bodyPr>
          <a:lstStyle/>
          <a:p>
            <a:r>
              <a:rPr lang="en-US" altLang="ja-JP" dirty="0"/>
              <a:t>The first link in the</a:t>
            </a:r>
            <a:r>
              <a:rPr lang="en-US" altLang="ja-JP" dirty="0" smtClean="0"/>
              <a:t> previous slide </a:t>
            </a:r>
            <a:r>
              <a:rPr lang="en-US" altLang="ja-JP" dirty="0"/>
              <a:t>could</a:t>
            </a:r>
            <a:r>
              <a:rPr lang="en-US" altLang="ja-JP" dirty="0" smtClean="0"/>
              <a:t> use </a:t>
            </a:r>
            <a:r>
              <a:rPr lang="en-US" altLang="ja-JP" dirty="0"/>
              <a:t>an </a:t>
            </a:r>
            <a:r>
              <a:rPr lang="en-US" altLang="ja-JP" b="1" dirty="0"/>
              <a:t>Absolute URL</a:t>
            </a:r>
            <a:r>
              <a:rPr lang="en-US" altLang="ja-JP" dirty="0"/>
              <a:t>.</a:t>
            </a:r>
          </a:p>
          <a:p>
            <a:endParaRPr lang="en-US" altLang="ja-JP" dirty="0">
              <a:solidFill>
                <a:schemeClr val="accent2"/>
              </a:solidFill>
              <a:latin typeface="Courier" pitchFamily="1" charset="0"/>
            </a:endParaRPr>
          </a:p>
          <a:p>
            <a:r>
              <a:rPr lang="en-US" altLang="ja-JP" sz="2000" dirty="0" err="1">
                <a:solidFill>
                  <a:schemeClr val="accent2"/>
                </a:solidFill>
                <a:latin typeface="Courier" pitchFamily="1" charset="0"/>
              </a:rPr>
              <a:t>href</a:t>
            </a:r>
            <a:r>
              <a:rPr lang="en-US" altLang="ja-JP" sz="2000" dirty="0">
                <a:solidFill>
                  <a:schemeClr val="accent2"/>
                </a:solidFill>
                <a:latin typeface="Courier" pitchFamily="1" charset="0"/>
              </a:rPr>
              <a:t>="http://</a:t>
            </a:r>
            <a:r>
              <a:rPr lang="en-US" altLang="ja-JP" sz="2000" dirty="0" err="1">
                <a:solidFill>
                  <a:schemeClr val="accent2"/>
                </a:solidFill>
                <a:latin typeface="Courier" pitchFamily="1" charset="0"/>
              </a:rPr>
              <a:t>www.lfc.edu/~smith/sports/volleyball.html</a:t>
            </a:r>
            <a:r>
              <a:rPr lang="en-US" altLang="ja-JP" sz="2000" dirty="0">
                <a:solidFill>
                  <a:schemeClr val="accent2"/>
                </a:solidFill>
                <a:latin typeface="Courier" pitchFamily="1" charset="0"/>
              </a:rPr>
              <a:t>"</a:t>
            </a:r>
            <a:endParaRPr lang="en-US" altLang="ja-JP" sz="2000" dirty="0">
              <a:latin typeface="Courier" pitchFamily="1" charset="0"/>
            </a:endParaRPr>
          </a:p>
          <a:p>
            <a:endParaRPr lang="en-US" altLang="ja-JP" dirty="0">
              <a:latin typeface="Courier" pitchFamily="1" charset="0"/>
            </a:endParaRPr>
          </a:p>
          <a:p>
            <a:r>
              <a:rPr lang="en-US" altLang="ja-JP" dirty="0"/>
              <a:t>But, if you move the Web site to a different Web server, or even a different user account on the same server, the links will no longer work.</a:t>
            </a:r>
          </a:p>
          <a:p>
            <a:endParaRPr lang="en-US" altLang="ja-JP" dirty="0"/>
          </a:p>
          <a:p>
            <a:r>
              <a:rPr lang="en-US" altLang="ja-JP" dirty="0"/>
              <a:t>A site built with internal links that are absolute like above is not portable since all the links contain ambient information about where the files are located.  Such ambient information is not necessary just to link files together relative to each other. </a:t>
            </a:r>
          </a:p>
          <a:p>
            <a:endParaRPr lang="en-US" altLang="ja-JP" dirty="0"/>
          </a:p>
          <a:p>
            <a:endParaRPr lang="en-US" altLang="ja-JP" dirty="0"/>
          </a:p>
          <a:p>
            <a:r>
              <a:rPr lang="en-US" altLang="ja-JP" dirty="0"/>
              <a:t>Note: It is convenient to show only the </a:t>
            </a:r>
            <a:r>
              <a:rPr lang="en-US" altLang="ja-JP" i="1" dirty="0" err="1"/>
              <a:t>href</a:t>
            </a:r>
            <a:r>
              <a:rPr lang="en-US" altLang="ja-JP" i="1" dirty="0"/>
              <a:t>  </a:t>
            </a:r>
            <a:r>
              <a:rPr lang="en-US" altLang="ja-JP" dirty="0"/>
              <a:t>portion of a link in the examples for this lesson </a:t>
            </a:r>
            <a:br>
              <a:rPr lang="en-US" altLang="ja-JP" dirty="0"/>
            </a:br>
            <a:r>
              <a:rPr lang="en-US" altLang="ja-JP" sz="2000" dirty="0" err="1">
                <a:solidFill>
                  <a:srgbClr val="0000FF"/>
                </a:solidFill>
                <a:latin typeface="Courier" pitchFamily="1" charset="0"/>
                <a:ea typeface="Courier" pitchFamily="1" charset="0"/>
                <a:cs typeface="Courier" pitchFamily="1" charset="0"/>
              </a:rPr>
              <a:t>href</a:t>
            </a:r>
            <a:r>
              <a:rPr lang="en-US" altLang="ja-JP" sz="2000" dirty="0">
                <a:solidFill>
                  <a:srgbClr val="0000FF"/>
                </a:solidFill>
                <a:latin typeface="Courier" pitchFamily="1" charset="0"/>
                <a:ea typeface="Courier" pitchFamily="1" charset="0"/>
                <a:cs typeface="Courier" pitchFamily="1" charset="0"/>
              </a:rPr>
              <a:t>="URL"</a:t>
            </a:r>
          </a:p>
          <a:p>
            <a:r>
              <a:rPr lang="en-US" altLang="ja-JP" dirty="0">
                <a:solidFill>
                  <a:srgbClr val="000000"/>
                </a:solidFill>
              </a:rPr>
              <a:t>instead of the entire link</a:t>
            </a:r>
          </a:p>
          <a:p>
            <a:r>
              <a:rPr lang="en-US" altLang="ja-JP" sz="2000" dirty="0">
                <a:solidFill>
                  <a:srgbClr val="666666"/>
                </a:solidFill>
                <a:latin typeface="Courier" pitchFamily="1" charset="0"/>
                <a:ea typeface="Courier" pitchFamily="1" charset="0"/>
                <a:cs typeface="Courier" pitchFamily="1" charset="0"/>
              </a:rPr>
              <a:t>&lt;a </a:t>
            </a:r>
            <a:r>
              <a:rPr lang="en-US" altLang="ja-JP" sz="2000" dirty="0" err="1">
                <a:solidFill>
                  <a:srgbClr val="0000FF"/>
                </a:solidFill>
                <a:latin typeface="Courier" pitchFamily="1" charset="0"/>
                <a:ea typeface="Courier" pitchFamily="1" charset="0"/>
                <a:cs typeface="Courier" pitchFamily="1" charset="0"/>
              </a:rPr>
              <a:t>href</a:t>
            </a:r>
            <a:r>
              <a:rPr lang="en-US" altLang="ja-JP" sz="2000" dirty="0">
                <a:solidFill>
                  <a:srgbClr val="0000FF"/>
                </a:solidFill>
                <a:latin typeface="Courier" pitchFamily="1" charset="0"/>
                <a:ea typeface="Courier" pitchFamily="1" charset="0"/>
                <a:cs typeface="Courier" pitchFamily="1" charset="0"/>
              </a:rPr>
              <a:t>="URL"</a:t>
            </a:r>
            <a:r>
              <a:rPr lang="en-US" altLang="ja-JP" sz="2000" dirty="0">
                <a:solidFill>
                  <a:srgbClr val="666666"/>
                </a:solidFill>
                <a:latin typeface="Courier" pitchFamily="1" charset="0"/>
                <a:ea typeface="Courier" pitchFamily="1" charset="0"/>
                <a:cs typeface="Courier" pitchFamily="1" charset="0"/>
              </a:rPr>
              <a:t>&gt;Click Me&lt;/a&gt;</a:t>
            </a:r>
          </a:p>
          <a:p>
            <a:r>
              <a:rPr lang="en-US" altLang="ja-JP" dirty="0">
                <a:solidFill>
                  <a:srgbClr val="000000"/>
                </a:solidFill>
                <a:ea typeface="Courier" pitchFamily="1" charset="0"/>
                <a:cs typeface="Courier" pitchFamily="1" charset="0"/>
              </a:rPr>
              <a:t>because only the </a:t>
            </a:r>
            <a:r>
              <a:rPr lang="en-US" altLang="ja-JP" i="1" dirty="0" err="1">
                <a:solidFill>
                  <a:srgbClr val="000000"/>
                </a:solidFill>
                <a:ea typeface="Courier" pitchFamily="1" charset="0"/>
                <a:cs typeface="Courier" pitchFamily="1" charset="0"/>
              </a:rPr>
              <a:t>href</a:t>
            </a:r>
            <a:r>
              <a:rPr lang="en-US" altLang="ja-JP" i="1" dirty="0">
                <a:solidFill>
                  <a:srgbClr val="000000"/>
                </a:solidFill>
                <a:ea typeface="Courier" pitchFamily="1" charset="0"/>
                <a:cs typeface="Courier" pitchFamily="1" charset="0"/>
              </a:rPr>
              <a:t>  </a:t>
            </a:r>
            <a:r>
              <a:rPr lang="en-US" altLang="ja-JP" dirty="0">
                <a:solidFill>
                  <a:srgbClr val="000000"/>
                </a:solidFill>
                <a:ea typeface="Courier" pitchFamily="1" charset="0"/>
                <a:cs typeface="Courier" pitchFamily="1" charset="0"/>
              </a:rPr>
              <a:t>part really matters in these examples. </a:t>
            </a:r>
            <a:endParaRPr lang="en-US" altLang="ja-JP" dirty="0">
              <a:solidFill>
                <a:srgbClr val="000000"/>
              </a:solidFill>
            </a:endParaRPr>
          </a:p>
          <a:p>
            <a:r>
              <a:rPr lang="en-US" altLang="ja-JP" dirty="0">
                <a:solidFill>
                  <a:schemeClr val="accent2"/>
                </a:solidFill>
                <a:latin typeface="Courier" pitchFamily="1" charset="0"/>
              </a:rPr>
              <a:t> </a:t>
            </a:r>
            <a:endParaRPr lang="en-US" altLang="ja-JP"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6386" name="Picture 2" descr="fig4.03.gif                                                    00068958 HardDrive                      B975895A:"/>
          <p:cNvPicPr>
            <a:picLocks noChangeAspect="1" noChangeArrowheads="1"/>
          </p:cNvPicPr>
          <p:nvPr/>
        </p:nvPicPr>
        <p:blipFill>
          <a:blip r:embed="rId2"/>
          <a:srcRect/>
          <a:stretch>
            <a:fillRect/>
          </a:stretch>
        </p:blipFill>
        <p:spPr bwMode="auto">
          <a:xfrm>
            <a:off x="0" y="3068638"/>
            <a:ext cx="9144000" cy="3789362"/>
          </a:xfrm>
          <a:prstGeom prst="rect">
            <a:avLst/>
          </a:prstGeom>
          <a:noFill/>
          <a:ln w="9525">
            <a:noFill/>
            <a:miter lim="800000"/>
            <a:headEnd/>
            <a:tailEnd/>
          </a:ln>
        </p:spPr>
      </p:pic>
      <p:sp>
        <p:nvSpPr>
          <p:cNvPr id="15363" name="Text Box 3"/>
          <p:cNvSpPr txBox="1">
            <a:spLocks noChangeArrowheads="1"/>
          </p:cNvSpPr>
          <p:nvPr/>
        </p:nvSpPr>
        <p:spPr bwMode="auto">
          <a:xfrm>
            <a:off x="0" y="0"/>
            <a:ext cx="9144000" cy="3046413"/>
          </a:xfrm>
          <a:prstGeom prst="rect">
            <a:avLst/>
          </a:prstGeom>
          <a:noFill/>
          <a:ln w="9525">
            <a:noFill/>
            <a:miter lim="800000"/>
            <a:headEnd/>
            <a:tailEnd/>
          </a:ln>
        </p:spPr>
        <p:txBody>
          <a:bodyPr>
            <a:prstTxWarp prst="textNoShape">
              <a:avLst/>
            </a:prstTxWarp>
            <a:spAutoFit/>
          </a:bodyPr>
          <a:lstStyle/>
          <a:p>
            <a:r>
              <a:rPr lang="en-US" altLang="ja-JP"/>
              <a:t>The notation </a:t>
            </a:r>
            <a:r>
              <a:rPr lang="en-US" altLang="ja-JP">
                <a:solidFill>
                  <a:schemeClr val="accent2"/>
                </a:solidFill>
                <a:latin typeface="Courier" pitchFamily="1" charset="0"/>
                <a:ea typeface="Courier" pitchFamily="1" charset="0"/>
                <a:cs typeface="Courier" pitchFamily="1" charset="0"/>
              </a:rPr>
              <a:t>../</a:t>
            </a:r>
            <a:r>
              <a:rPr lang="en-US" altLang="ja-JP">
                <a:latin typeface="Courier" pitchFamily="1" charset="0"/>
                <a:ea typeface="Courier" pitchFamily="1" charset="0"/>
                <a:cs typeface="Courier" pitchFamily="1" charset="0"/>
              </a:rPr>
              <a:t> </a:t>
            </a:r>
            <a:r>
              <a:rPr lang="en-US" altLang="ja-JP"/>
              <a:t>means</a:t>
            </a:r>
            <a:r>
              <a:rPr lang="en-US" altLang="ja-JP">
                <a:solidFill>
                  <a:schemeClr val="accent2"/>
                </a:solidFill>
              </a:rPr>
              <a:t> up one folder </a:t>
            </a:r>
            <a:r>
              <a:rPr lang="en-US" altLang="ja-JP"/>
              <a:t>in</a:t>
            </a:r>
            <a:r>
              <a:rPr lang="en-US" altLang="ja-JP">
                <a:solidFill>
                  <a:schemeClr val="accent2"/>
                </a:solidFill>
              </a:rPr>
              <a:t> </a:t>
            </a:r>
            <a:r>
              <a:rPr lang="en-US" altLang="ja-JP"/>
              <a:t>the file system tree.  Said another way,  it means </a:t>
            </a:r>
            <a:r>
              <a:rPr lang="en-US" altLang="ja-JP" i="1"/>
              <a:t>go outside the current folder into the folder that contains it</a:t>
            </a:r>
            <a:r>
              <a:rPr lang="en-US" altLang="ja-JP"/>
              <a:t>.</a:t>
            </a:r>
          </a:p>
          <a:p>
            <a:endParaRPr lang="en-US" altLang="ja-JP"/>
          </a:p>
          <a:p>
            <a:r>
              <a:rPr lang="en-US" altLang="ja-JP"/>
              <a:t>The site below uses Relative URLs for internal linking.  Thus, the site is completely portable and could be moved.  If moved, the internal structure would have to be preserved, or else the Relative URLs would no longer be accurate. </a:t>
            </a: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Text Box 1026"/>
          <p:cNvSpPr txBox="1">
            <a:spLocks noChangeArrowheads="1"/>
          </p:cNvSpPr>
          <p:nvPr/>
        </p:nvSpPr>
        <p:spPr bwMode="auto">
          <a:xfrm>
            <a:off x="0" y="0"/>
            <a:ext cx="9144000" cy="3170238"/>
          </a:xfrm>
          <a:prstGeom prst="rect">
            <a:avLst/>
          </a:prstGeom>
          <a:noFill/>
          <a:ln w="9525">
            <a:noFill/>
            <a:miter lim="800000"/>
            <a:headEnd/>
            <a:tailEnd/>
          </a:ln>
        </p:spPr>
        <p:txBody>
          <a:bodyPr>
            <a:prstTxWarp prst="textNoShape">
              <a:avLst/>
            </a:prstTxWarp>
            <a:spAutoFit/>
          </a:bodyPr>
          <a:lstStyle/>
          <a:p>
            <a:r>
              <a:rPr lang="en-US" altLang="ja-JP" sz="2000"/>
              <a:t>The previous slide shows a few random hyperlinks linking the site together. Specific links were chosen to illustrate different Relative URLs.</a:t>
            </a:r>
          </a:p>
          <a:p>
            <a:endParaRPr lang="en-US" altLang="ja-JP" sz="2000"/>
          </a:p>
          <a:p>
            <a:r>
              <a:rPr lang="en-US" altLang="ja-JP" sz="2000"/>
              <a:t>But in practice, a Web site needs to be easily </a:t>
            </a:r>
            <a:r>
              <a:rPr lang="en-US" altLang="ja-JP" sz="2000" i="1"/>
              <a:t>navigable</a:t>
            </a:r>
            <a:r>
              <a:rPr lang="en-US" altLang="ja-JP" sz="2000"/>
              <a:t>. That means it should be linked together in a user friendly way, making it easy for people to navigate among the pages.</a:t>
            </a:r>
          </a:p>
          <a:p>
            <a:endParaRPr lang="en-US" altLang="ja-JP" sz="2000"/>
          </a:p>
          <a:p>
            <a:r>
              <a:rPr lang="en-US" altLang="ja-JP" sz="2000"/>
              <a:t>The following slides show examples of how (and how not to) link a site together internally.  The linking strategy generally depends upon the nature of the site.  </a:t>
            </a:r>
          </a:p>
          <a:p>
            <a:endParaRPr lang="en-US" altLang="ja-JP" sz="2000"/>
          </a:p>
          <a:p>
            <a:endParaRPr lang="en-US" altLang="ja-JP" sz="2000"/>
          </a:p>
          <a:p>
            <a:endParaRPr lang="en-US" altLang="ja-JP" sz="200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8434" name="Picture 2" descr="fig4.04.gif                                                    00068958 HardDrive                      B975895A:"/>
          <p:cNvPicPr>
            <a:picLocks noChangeAspect="1" noChangeArrowheads="1"/>
          </p:cNvPicPr>
          <p:nvPr/>
        </p:nvPicPr>
        <p:blipFill>
          <a:blip r:embed="rId2"/>
          <a:srcRect/>
          <a:stretch>
            <a:fillRect/>
          </a:stretch>
        </p:blipFill>
        <p:spPr bwMode="auto">
          <a:xfrm>
            <a:off x="304800" y="2681288"/>
            <a:ext cx="4938713" cy="4176712"/>
          </a:xfrm>
          <a:prstGeom prst="rect">
            <a:avLst/>
          </a:prstGeom>
          <a:noFill/>
          <a:ln w="9525">
            <a:noFill/>
            <a:miter lim="800000"/>
            <a:headEnd/>
            <a:tailEnd/>
          </a:ln>
        </p:spPr>
      </p:pic>
      <p:sp>
        <p:nvSpPr>
          <p:cNvPr id="18435" name="TextBox 2"/>
          <p:cNvSpPr txBox="1">
            <a:spLocks noChangeArrowheads="1"/>
          </p:cNvSpPr>
          <p:nvPr/>
        </p:nvSpPr>
        <p:spPr bwMode="auto">
          <a:xfrm>
            <a:off x="0" y="0"/>
            <a:ext cx="9144000" cy="2554288"/>
          </a:xfrm>
          <a:prstGeom prst="rect">
            <a:avLst/>
          </a:prstGeom>
          <a:noFill/>
          <a:ln w="9525">
            <a:noFill/>
            <a:miter lim="800000"/>
            <a:headEnd/>
            <a:tailEnd/>
          </a:ln>
        </p:spPr>
        <p:txBody>
          <a:bodyPr>
            <a:prstTxWarp prst="textNoShape">
              <a:avLst/>
            </a:prstTxWarp>
            <a:spAutoFit/>
          </a:bodyPr>
          <a:lstStyle/>
          <a:p>
            <a:r>
              <a:rPr lang="en-US" altLang="ja-JP" sz="2000"/>
              <a:t>The site below has a terrible internal linking structure, where the linking is done in a seemingly random fashion.</a:t>
            </a:r>
          </a:p>
          <a:p>
            <a:pPr>
              <a:buFontTx/>
              <a:buChar char="•"/>
            </a:pPr>
            <a:endParaRPr lang="en-US" altLang="ja-JP" sz="2000"/>
          </a:p>
          <a:p>
            <a:r>
              <a:rPr lang="en-US" altLang="ja-JP" sz="2000"/>
              <a:t>Pages A and B form a "loop", with no escape (except using the back button on the browser).</a:t>
            </a:r>
          </a:p>
          <a:p>
            <a:pPr>
              <a:buFontTx/>
              <a:buChar char="•"/>
            </a:pPr>
            <a:endParaRPr lang="en-US" altLang="ja-JP" sz="2000"/>
          </a:p>
          <a:p>
            <a:r>
              <a:rPr lang="en-US" altLang="ja-JP" sz="2000"/>
              <a:t>Page C is isolated on the site since nothing links to it.  You would need to know the name and location of the file in order to type an Absolute URL into a browser to find it.</a:t>
            </a:r>
          </a:p>
          <a:p>
            <a:endParaRPr lang="en-US" altLang="ja-JP" sz="2000"/>
          </a:p>
        </p:txBody>
      </p:sp>
      <p:sp>
        <p:nvSpPr>
          <p:cNvPr id="18436" name="TextBox 3"/>
          <p:cNvSpPr txBox="1">
            <a:spLocks noChangeArrowheads="1"/>
          </p:cNvSpPr>
          <p:nvPr/>
        </p:nvSpPr>
        <p:spPr bwMode="auto">
          <a:xfrm>
            <a:off x="5943600" y="5657850"/>
            <a:ext cx="3200400" cy="1200150"/>
          </a:xfrm>
          <a:prstGeom prst="rect">
            <a:avLst/>
          </a:prstGeom>
          <a:noFill/>
          <a:ln w="9525">
            <a:noFill/>
            <a:miter lim="800000"/>
            <a:headEnd/>
            <a:tailEnd/>
          </a:ln>
        </p:spPr>
        <p:txBody>
          <a:bodyPr>
            <a:prstTxWarp prst="textNoShape">
              <a:avLst/>
            </a:prstTxWarp>
            <a:spAutoFit/>
          </a:bodyPr>
          <a:lstStyle/>
          <a:p>
            <a:r>
              <a:rPr lang="en-US" altLang="ja-JP"/>
              <a:t>A site where the internal linking structure is not logically organized.  </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19458" name="Picture 2" descr="fig4.05.gif                                                    00068958 HardDrive                      B975895A:"/>
          <p:cNvPicPr>
            <a:picLocks noChangeAspect="1" noChangeArrowheads="1"/>
          </p:cNvPicPr>
          <p:nvPr/>
        </p:nvPicPr>
        <p:blipFill>
          <a:blip r:embed="rId3"/>
          <a:srcRect/>
          <a:stretch>
            <a:fillRect/>
          </a:stretch>
        </p:blipFill>
        <p:spPr bwMode="auto">
          <a:xfrm>
            <a:off x="0" y="3810000"/>
            <a:ext cx="9140825" cy="3662363"/>
          </a:xfrm>
          <a:prstGeom prst="rect">
            <a:avLst/>
          </a:prstGeom>
          <a:noFill/>
          <a:ln w="9525">
            <a:noFill/>
            <a:miter lim="800000"/>
            <a:headEnd/>
            <a:tailEnd/>
          </a:ln>
        </p:spPr>
      </p:pic>
      <p:sp>
        <p:nvSpPr>
          <p:cNvPr id="19459" name="Text Box 3"/>
          <p:cNvSpPr txBox="1">
            <a:spLocks noChangeArrowheads="1"/>
          </p:cNvSpPr>
          <p:nvPr/>
        </p:nvSpPr>
        <p:spPr bwMode="auto">
          <a:xfrm>
            <a:off x="0" y="0"/>
            <a:ext cx="9144000" cy="3416300"/>
          </a:xfrm>
          <a:prstGeom prst="rect">
            <a:avLst/>
          </a:prstGeom>
          <a:noFill/>
          <a:ln w="9525">
            <a:noFill/>
            <a:miter lim="800000"/>
            <a:headEnd/>
            <a:tailEnd/>
          </a:ln>
        </p:spPr>
        <p:txBody>
          <a:bodyPr>
            <a:prstTxWarp prst="textNoShape">
              <a:avLst/>
            </a:prstTxWarp>
            <a:spAutoFit/>
          </a:bodyPr>
          <a:lstStyle/>
          <a:p>
            <a:r>
              <a:rPr lang="en-US" altLang="ja-JP"/>
              <a:t>A common linking structure is called </a:t>
            </a:r>
            <a:r>
              <a:rPr lang="en-US" altLang="ja-JP" i="1"/>
              <a:t>linear </a:t>
            </a:r>
            <a:r>
              <a:rPr lang="en-US" altLang="ja-JP"/>
              <a:t>or</a:t>
            </a:r>
            <a:r>
              <a:rPr lang="en-US" altLang="ja-JP" i="1"/>
              <a:t> sequential.  </a:t>
            </a:r>
            <a:r>
              <a:rPr lang="en-US" altLang="ja-JP"/>
              <a:t>Linear linking is ideal for a site (or part of a site) in which pages are best read in sequence, like a tutorial or online book, for example. </a:t>
            </a:r>
          </a:p>
          <a:p>
            <a:r>
              <a:rPr lang="en-US" altLang="ja-JP" i="1"/>
              <a:t> </a:t>
            </a:r>
            <a:endParaRPr lang="en-US" altLang="ja-JP"/>
          </a:p>
          <a:p>
            <a:r>
              <a:rPr lang="en-US" altLang="ja-JP"/>
              <a:t>You move through pages in a linear fashion using </a:t>
            </a:r>
            <a:r>
              <a:rPr lang="en-US" altLang="ja-JP" u="sng">
                <a:solidFill>
                  <a:srgbClr val="000000"/>
                </a:solidFill>
              </a:rPr>
              <a:t>next</a:t>
            </a:r>
            <a:r>
              <a:rPr lang="en-US" altLang="ja-JP"/>
              <a:t> and </a:t>
            </a:r>
            <a:r>
              <a:rPr lang="en-US" altLang="ja-JP" u="sng"/>
              <a:t>back</a:t>
            </a:r>
            <a:r>
              <a:rPr lang="en-US" altLang="ja-JP"/>
              <a:t> links. Some sites force you through the pages in a next/back linear fashion.</a:t>
            </a:r>
          </a:p>
          <a:p>
            <a:pPr>
              <a:buFontTx/>
              <a:buChar char="•"/>
            </a:pPr>
            <a:endParaRPr lang="en-US" altLang="ja-JP"/>
          </a:p>
          <a:p>
            <a:r>
              <a:rPr lang="en-US" altLang="ja-JP"/>
              <a:t>Some linear sites have a home page that works like a table of contents with links to each page, which may each have a </a:t>
            </a:r>
            <a:r>
              <a:rPr lang="en-US" altLang="ja-JP" u="sng">
                <a:solidFill>
                  <a:srgbClr val="000000"/>
                </a:solidFill>
              </a:rPr>
              <a:t>home</a:t>
            </a:r>
            <a:r>
              <a:rPr lang="en-US" altLang="ja-JP">
                <a:solidFill>
                  <a:srgbClr val="000000"/>
                </a:solidFill>
              </a:rPr>
              <a:t> </a:t>
            </a:r>
            <a:r>
              <a:rPr lang="en-US" altLang="ja-JP"/>
              <a:t>link to get back.</a:t>
            </a:r>
          </a:p>
          <a:p>
            <a:endParaRPr lang="en-US" altLang="ja-JP"/>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21506" name="Picture 2" descr="fig4.06.gif                                                    00068958 HardDrive                      B975895A:"/>
          <p:cNvPicPr>
            <a:picLocks noChangeAspect="1" noChangeArrowheads="1"/>
          </p:cNvPicPr>
          <p:nvPr/>
        </p:nvPicPr>
        <p:blipFill>
          <a:blip r:embed="rId2"/>
          <a:srcRect/>
          <a:stretch>
            <a:fillRect/>
          </a:stretch>
        </p:blipFill>
        <p:spPr bwMode="auto">
          <a:xfrm>
            <a:off x="1676400" y="3071813"/>
            <a:ext cx="5638800" cy="3786187"/>
          </a:xfrm>
          <a:prstGeom prst="rect">
            <a:avLst/>
          </a:prstGeom>
          <a:noFill/>
          <a:ln w="9525">
            <a:noFill/>
            <a:miter lim="800000"/>
            <a:headEnd/>
            <a:tailEnd/>
          </a:ln>
        </p:spPr>
      </p:pic>
      <p:sp>
        <p:nvSpPr>
          <p:cNvPr id="21507" name="Text Box 3"/>
          <p:cNvSpPr txBox="1">
            <a:spLocks noChangeArrowheads="1"/>
          </p:cNvSpPr>
          <p:nvPr/>
        </p:nvSpPr>
        <p:spPr bwMode="auto">
          <a:xfrm>
            <a:off x="0" y="0"/>
            <a:ext cx="9144000" cy="3540125"/>
          </a:xfrm>
          <a:prstGeom prst="rect">
            <a:avLst/>
          </a:prstGeom>
          <a:noFill/>
          <a:ln w="9525">
            <a:noFill/>
            <a:miter lim="800000"/>
            <a:headEnd/>
            <a:tailEnd/>
          </a:ln>
        </p:spPr>
        <p:txBody>
          <a:bodyPr>
            <a:prstTxWarp prst="textNoShape">
              <a:avLst/>
            </a:prstTxWarp>
            <a:spAutoFit/>
          </a:bodyPr>
          <a:lstStyle/>
          <a:p>
            <a:r>
              <a:rPr lang="en-US" altLang="ja-JP" sz="2000"/>
              <a:t>Another common linking structure is called </a:t>
            </a:r>
            <a:r>
              <a:rPr lang="en-US" altLang="ja-JP" sz="2000" i="1"/>
              <a:t>hierarchical, </a:t>
            </a:r>
            <a:r>
              <a:rPr lang="en-US" altLang="ja-JP" sz="2000"/>
              <a:t>which is ideal for sites with natural categories, sub-categories, and so forth.  </a:t>
            </a:r>
          </a:p>
          <a:p>
            <a:endParaRPr lang="en-US" altLang="ja-JP" sz="2000"/>
          </a:p>
          <a:p>
            <a:r>
              <a:rPr lang="en-US" altLang="ja-JP" sz="2000"/>
              <a:t>There is usually a main page for each level of the </a:t>
            </a:r>
            <a:r>
              <a:rPr lang="en-US" altLang="ja-JP" sz="2000" i="1"/>
              <a:t>hierarchy (</a:t>
            </a:r>
            <a:r>
              <a:rPr lang="en-US" altLang="ja-JP" sz="2000"/>
              <a:t>each category) that has links to pages within that category. Same for sub-categories, etc.</a:t>
            </a:r>
          </a:p>
          <a:p>
            <a:endParaRPr lang="en-US" altLang="ja-JP" sz="2000"/>
          </a:p>
          <a:p>
            <a:r>
              <a:rPr lang="en-US" altLang="ja-JP" sz="2000"/>
              <a:t>The up/home links are often organized into a </a:t>
            </a:r>
            <a:r>
              <a:rPr lang="en-US" altLang="ja-JP" sz="2000" i="1"/>
              <a:t>breadcrumb </a:t>
            </a:r>
            <a:r>
              <a:rPr lang="en-US" altLang="ja-JP" sz="2000"/>
              <a:t>path that shows where you currently are in the hierarchy, and allows you to go back up all or part of the way.</a:t>
            </a:r>
          </a:p>
          <a:p>
            <a:r>
              <a:rPr lang="en-US" altLang="ja-JP" sz="2000" u="sng">
                <a:solidFill>
                  <a:srgbClr val="666699"/>
                </a:solidFill>
                <a:latin typeface="Courier" pitchFamily="1" charset="0"/>
                <a:ea typeface="Courier" pitchFamily="1" charset="0"/>
                <a:cs typeface="Courier" pitchFamily="1" charset="0"/>
              </a:rPr>
              <a:t>Animals</a:t>
            </a:r>
            <a:r>
              <a:rPr lang="en-US" altLang="ja-JP" sz="2000">
                <a:solidFill>
                  <a:srgbClr val="666699"/>
                </a:solidFill>
                <a:latin typeface="Courier" pitchFamily="1" charset="0"/>
                <a:ea typeface="Courier" pitchFamily="1" charset="0"/>
                <a:cs typeface="Courier" pitchFamily="1" charset="0"/>
              </a:rPr>
              <a:t> &gt; </a:t>
            </a:r>
            <a:r>
              <a:rPr lang="en-US" altLang="ja-JP" sz="2000" u="sng">
                <a:solidFill>
                  <a:srgbClr val="666699"/>
                </a:solidFill>
                <a:latin typeface="Courier" pitchFamily="1" charset="0"/>
                <a:ea typeface="Courier" pitchFamily="1" charset="0"/>
                <a:cs typeface="Courier" pitchFamily="1" charset="0"/>
              </a:rPr>
              <a:t>Arthropods</a:t>
            </a:r>
            <a:r>
              <a:rPr lang="en-US" altLang="ja-JP" sz="2000">
                <a:solidFill>
                  <a:srgbClr val="666699"/>
                </a:solidFill>
                <a:latin typeface="Courier" pitchFamily="1" charset="0"/>
                <a:ea typeface="Courier" pitchFamily="1" charset="0"/>
                <a:cs typeface="Courier" pitchFamily="1" charset="0"/>
              </a:rPr>
              <a:t> &gt; </a:t>
            </a:r>
            <a:r>
              <a:rPr lang="en-US" altLang="ja-JP" sz="2000" u="sng">
                <a:solidFill>
                  <a:srgbClr val="666699"/>
                </a:solidFill>
                <a:latin typeface="Courier" pitchFamily="1" charset="0"/>
                <a:ea typeface="Courier" pitchFamily="1" charset="0"/>
                <a:cs typeface="Courier" pitchFamily="1" charset="0"/>
              </a:rPr>
              <a:t>Crustaceans</a:t>
            </a:r>
            <a:r>
              <a:rPr lang="en-US" altLang="ja-JP" sz="2000">
                <a:solidFill>
                  <a:srgbClr val="666699"/>
                </a:solidFill>
                <a:latin typeface="Courier" pitchFamily="1" charset="0"/>
                <a:ea typeface="Courier" pitchFamily="1" charset="0"/>
                <a:cs typeface="Courier" pitchFamily="1" charset="0"/>
              </a:rPr>
              <a:t> &gt; </a:t>
            </a:r>
            <a:r>
              <a:rPr lang="en-US" altLang="ja-JP" sz="2000" u="sng">
                <a:solidFill>
                  <a:srgbClr val="6666CC"/>
                </a:solidFill>
                <a:latin typeface="Courier" pitchFamily="1" charset="0"/>
                <a:ea typeface="Courier" pitchFamily="1" charset="0"/>
                <a:cs typeface="Courier" pitchFamily="1" charset="0"/>
              </a:rPr>
              <a:t>Crabs</a:t>
            </a:r>
          </a:p>
          <a:p>
            <a:endParaRPr lang="en-US" altLang="ja-JP" sz="2000"/>
          </a:p>
          <a:p>
            <a:r>
              <a:rPr lang="en-US" altLang="ja-JP" sz="2000"/>
              <a:t> </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Blank Presentation">
      <a:majorFont>
        <a:latin typeface="Times"/>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HardDrive:Applications (Mac OS 9):WordProcessing:Microsoft Office 98:Templates:Blank Presentation</Template>
  <TotalTime>1998</TotalTime>
  <Words>731</Words>
  <Application>Microsoft PowerPoint</Application>
  <PresentationFormat>On-screen Show (4:3)</PresentationFormat>
  <Paragraphs>48</Paragraphs>
  <Slides>7</Slides>
  <Notes>1</Notes>
  <HiddenSlides>0</HiddenSlides>
  <MMClips>0</MMClips>
  <ScaleCrop>false</ScaleCrop>
  <HeadingPairs>
    <vt:vector size="6" baseType="variant">
      <vt:variant>
        <vt:lpstr>Fonts Used</vt:lpstr>
      </vt:variant>
      <vt:variant>
        <vt:i4>5</vt:i4>
      </vt:variant>
      <vt:variant>
        <vt:lpstr>Design Template</vt:lpstr>
      </vt:variant>
      <vt:variant>
        <vt:i4>1</vt:i4>
      </vt:variant>
      <vt:variant>
        <vt:lpstr>Slide Titles</vt:lpstr>
      </vt:variant>
      <vt:variant>
        <vt:i4>7</vt:i4>
      </vt:variant>
    </vt:vector>
  </HeadingPairs>
  <TitlesOfParts>
    <vt:vector size="13" baseType="lpstr">
      <vt:lpstr>Times</vt:lpstr>
      <vt:lpstr>ＭＳ Ｐゴシック</vt:lpstr>
      <vt:lpstr>Arial</vt:lpstr>
      <vt:lpstr>Calibri</vt:lpstr>
      <vt:lpstr>Courier</vt:lpstr>
      <vt:lpstr>Blank Presentation</vt:lpstr>
      <vt:lpstr>Slide 1</vt:lpstr>
      <vt:lpstr>Slide 2</vt:lpstr>
      <vt:lpstr>Slide 3</vt:lpstr>
      <vt:lpstr>Slide 4</vt:lpstr>
      <vt:lpstr>Slide 5</vt:lpstr>
      <vt:lpstr>Slide 6</vt:lpstr>
      <vt:lpstr>Slide 7</vt:lpstr>
    </vt:vector>
  </TitlesOfParts>
  <Company>Lake Forest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Mark White</dc:creator>
  <cp:lastModifiedBy>Craig Knuckles</cp:lastModifiedBy>
  <cp:revision>180</cp:revision>
  <dcterms:created xsi:type="dcterms:W3CDTF">2018-07-29T18:03:21Z</dcterms:created>
  <dcterms:modified xsi:type="dcterms:W3CDTF">2018-07-29T18:08:12Z</dcterms:modified>
</cp:coreProperties>
</file>