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10"/>
  </p:notesMasterIdLst>
  <p:sldIdLst>
    <p:sldId id="295" r:id="rId2"/>
    <p:sldId id="300" r:id="rId3"/>
    <p:sldId id="256" r:id="rId4"/>
    <p:sldId id="258" r:id="rId5"/>
    <p:sldId id="296" r:id="rId6"/>
    <p:sldId id="259" r:id="rId7"/>
    <p:sldId id="261" r:id="rId8"/>
    <p:sldId id="29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13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1985E9-1106-5A44-915F-AB96E949DB91}" type="datetime1">
              <a:rPr lang="en-US" altLang="ja-JP"/>
              <a:pPr>
                <a:defRPr/>
              </a:pPr>
              <a:t>18.7.29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60BB6D-BDA2-D441-AC53-9BC92E3A1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64A74-2892-664B-AAE9-A0B35E98E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3E43-D97A-DF48-8271-1BFD08273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3114B-0668-9E4F-8662-99D455C2E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C2F4D-E691-5641-8D05-E84584370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3613F-4E9B-BC47-8A4F-23AC5EBA2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147B0-79BE-BB4B-82F7-53839BD73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56C4-9737-B842-95B2-C5CA6D693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25E91-17A7-CE46-B7B9-00125DF5E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123CA-2930-8C46-8AE0-1CF2E33E8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8B1AE-0387-5A42-9155-46FCAD135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40045-30EC-2445-8FCB-C4CDEF3DE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5C6BA1-6482-964F-8481-0A32BEC5A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g1.17.gif                                                    0006366A HardDrive                      B975895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9140825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600" b="1">
                <a:solidFill>
                  <a:srgbClr val="000000"/>
                </a:solidFill>
              </a:rPr>
              <a:t>HTTP transaction with Graphics  </a:t>
            </a:r>
          </a:p>
          <a:p>
            <a:r>
              <a:rPr lang="en-US" altLang="ja-JP" sz="3600" b="1">
                <a:solidFill>
                  <a:srgbClr val="000099"/>
                </a:solidFill>
              </a:rPr>
              <a:t>HTML file + two graphics files </a:t>
            </a:r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ig3.01.gif                                                    0006767E HardDrive                      B975895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066800"/>
            <a:ext cx="91440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0"/>
            <a:ext cx="8877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ja-JP" sz="3600"/>
              <a:t>Graphics are grids of Pixels (</a:t>
            </a:r>
            <a:r>
              <a:rPr lang="en-US" altLang="ja-JP" sz="3600" u="sng"/>
              <a:t>Pic</a:t>
            </a:r>
            <a:r>
              <a:rPr lang="en-US" altLang="ja-JP" sz="3600"/>
              <a:t>ture </a:t>
            </a:r>
            <a:r>
              <a:rPr lang="en-US" altLang="ja-JP" sz="3600" u="sng"/>
              <a:t>Ele</a:t>
            </a:r>
            <a:r>
              <a:rPr lang="en-US" altLang="ja-JP" sz="3600"/>
              <a:t>ments)</a:t>
            </a:r>
          </a:p>
          <a:p>
            <a:endParaRPr lang="en-US" altLang="ja-JP" sz="3600"/>
          </a:p>
          <a:p>
            <a:endParaRPr lang="en-US" altLang="ja-JP" sz="360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5287963"/>
            <a:ext cx="4495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200"/>
              <a:t>Most computer screens can display at least  1200x800 (WxH) pixels.  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0" y="533400"/>
            <a:ext cx="533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200"/>
              <a:t>Each pixel is exactly one color.</a:t>
            </a:r>
          </a:p>
          <a:p>
            <a:r>
              <a:rPr lang="en-US" altLang="ja-JP" sz="3200"/>
              <a:t>At normal screen resolution</a:t>
            </a:r>
          </a:p>
          <a:p>
            <a:r>
              <a:rPr lang="en-US" altLang="ja-JP" sz="3200"/>
              <a:t>you can't tell they are square.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441325" y="-1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ja-JP" alt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797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600" b="1"/>
              <a:t>Types of Digital Graphics</a:t>
            </a:r>
          </a:p>
          <a:p>
            <a:endParaRPr lang="en-US" altLang="ja-JP" sz="2800"/>
          </a:p>
          <a:p>
            <a:r>
              <a:rPr lang="en-US" altLang="ja-JP"/>
              <a:t>There are well over 50 formats for computer graphics:</a:t>
            </a:r>
          </a:p>
          <a:p>
            <a:r>
              <a:rPr lang="en-US" altLang="ja-JP"/>
              <a:t>Some common ones:</a:t>
            </a:r>
          </a:p>
          <a:p>
            <a:pPr lvl="1"/>
            <a:r>
              <a:rPr lang="en-US" altLang="ja-JP" b="1"/>
              <a:t>bmp</a:t>
            </a:r>
            <a:r>
              <a:rPr lang="en-US" altLang="ja-JP"/>
              <a:t>   	(Bitmap -- Native Windows format)</a:t>
            </a:r>
          </a:p>
          <a:p>
            <a:pPr lvl="1"/>
            <a:r>
              <a:rPr lang="en-US" altLang="ja-JP" b="1"/>
              <a:t>pict</a:t>
            </a:r>
            <a:r>
              <a:rPr lang="en-US" altLang="ja-JP"/>
              <a:t> 	(Native Macintosh format)</a:t>
            </a:r>
          </a:p>
          <a:p>
            <a:pPr lvl="1"/>
            <a:r>
              <a:rPr lang="en-US" altLang="ja-JP" b="1"/>
              <a:t>psd</a:t>
            </a:r>
            <a:r>
              <a:rPr lang="en-US" altLang="ja-JP"/>
              <a:t> 	(Photoshop's proprietary format)</a:t>
            </a:r>
          </a:p>
          <a:p>
            <a:pPr lvl="1"/>
            <a:r>
              <a:rPr lang="en-US" altLang="ja-JP" b="1"/>
              <a:t>tiff</a:t>
            </a:r>
            <a:r>
              <a:rPr lang="en-US" altLang="ja-JP"/>
              <a:t>      	(Another common format for graphic editing)</a:t>
            </a:r>
          </a:p>
          <a:p>
            <a:pPr lvl="1"/>
            <a:r>
              <a:rPr lang="en-US" altLang="ja-JP" b="1">
                <a:solidFill>
                  <a:schemeClr val="accent2"/>
                </a:solidFill>
              </a:rPr>
              <a:t>gif</a:t>
            </a:r>
            <a:r>
              <a:rPr lang="en-US" altLang="ja-JP"/>
              <a:t> 		(Used in Web pages.)	</a:t>
            </a:r>
            <a:br>
              <a:rPr lang="en-US" altLang="ja-JP"/>
            </a:br>
            <a:r>
              <a:rPr lang="en-US" altLang="ja-JP" b="1">
                <a:solidFill>
                  <a:schemeClr val="accent2"/>
                </a:solidFill>
              </a:rPr>
              <a:t>jpeg</a:t>
            </a:r>
            <a:r>
              <a:rPr lang="en-US" altLang="ja-JP"/>
              <a:t> 	(Used in Web pages.)</a:t>
            </a:r>
          </a:p>
          <a:p>
            <a:pPr lvl="1"/>
            <a:r>
              <a:rPr lang="en-US" altLang="ja-JP" b="1">
                <a:solidFill>
                  <a:schemeClr val="accent2"/>
                </a:solidFill>
              </a:rPr>
              <a:t>png</a:t>
            </a:r>
            <a:r>
              <a:rPr lang="en-US" altLang="ja-JP"/>
              <a:t> 	(Used in Web pages.)</a:t>
            </a:r>
            <a:br>
              <a:rPr lang="en-US" altLang="ja-JP"/>
            </a:br>
            <a:endParaRPr lang="en-US" altLang="ja-JP"/>
          </a:p>
          <a:p>
            <a:r>
              <a:rPr lang="en-US" altLang="ja-JP"/>
              <a:t>You can generally tell the type of image by the file extension in the name of the file, for example </a:t>
            </a:r>
            <a:r>
              <a:rPr lang="en-US" altLang="ja-JP">
                <a:solidFill>
                  <a:srgbClr val="3366FF"/>
                </a:solidFill>
              </a:rPr>
              <a:t>mypic.png</a:t>
            </a:r>
          </a:p>
          <a:p>
            <a:endParaRPr lang="en-US" altLang="ja-JP">
              <a:solidFill>
                <a:srgbClr val="3366FF"/>
              </a:solidFill>
            </a:endParaRPr>
          </a:p>
          <a:p>
            <a:r>
              <a:rPr lang="en-US" altLang="ja-JP"/>
              <a:t>Web pages can only use the 3 graphics formats listed above.</a:t>
            </a:r>
          </a:p>
          <a:p>
            <a:endParaRPr lang="en-US" altLang="ja-JP">
              <a:solidFill>
                <a:srgbClr val="3366FF"/>
              </a:solidFill>
            </a:endParaRPr>
          </a:p>
          <a:p>
            <a:endParaRPr lang="en-US" altLang="ja-JP">
              <a:solidFill>
                <a:srgbClr val="3366FF"/>
              </a:solidFill>
            </a:endParaRPr>
          </a:p>
          <a:p>
            <a:endParaRPr lang="en-US" altLang="ja-JP"/>
          </a:p>
          <a:p>
            <a:r>
              <a:rPr lang="en-US" altLang="ja-JP" sz="2800"/>
              <a:t> </a:t>
            </a:r>
            <a:endParaRPr lang="en-US" altLang="ja-JP" sz="3200"/>
          </a:p>
          <a:p>
            <a:endParaRPr lang="en-US" altLang="ja-JP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71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Not all types of digital graphics are suitable for Web pages. If a file is too large, it takes too long for a browser to acquire the file from the server. </a:t>
            </a:r>
          </a:p>
          <a:p>
            <a:endParaRPr lang="en-US" altLang="ja-JP"/>
          </a:p>
          <a:p>
            <a:r>
              <a:rPr lang="en-US" altLang="ja-JP"/>
              <a:t>The Web formats (gif,jpeg,png) use different techniques to create relatively small file sizes. Hence Web pages can load more quickly.</a:t>
            </a:r>
          </a:p>
          <a:p>
            <a:endParaRPr lang="en-US" altLang="ja-JP"/>
          </a:p>
          <a:p>
            <a:r>
              <a:rPr lang="en-US" altLang="ja-JP"/>
              <a:t>In general, if the combined file sizes of all the graphics in a page gets more than a few hundred Kilobytes (K), then the page is getting pretty bloated and may load slowly.  </a:t>
            </a:r>
          </a:p>
          <a:p>
            <a:endParaRPr lang="en-US" altLang="ja-JP"/>
          </a:p>
          <a:p>
            <a:r>
              <a:rPr lang="en-US" altLang="ja-JP"/>
              <a:t>If the combined file sizes of all the graphics is below 100K, then it’s definitely a fast load page. </a:t>
            </a:r>
          </a:p>
          <a:p>
            <a:endParaRPr lang="en-US" altLang="ja-JP"/>
          </a:p>
          <a:p>
            <a:r>
              <a:rPr lang="en-US" altLang="ja-JP"/>
              <a:t>If the combined file sizes of all the graphics gets to 500K or more, then it’s a fairly heavy page load.</a:t>
            </a:r>
          </a:p>
          <a:p>
            <a:endParaRPr lang="en-US" altLang="ja-JP"/>
          </a:p>
          <a:p>
            <a:r>
              <a:rPr lang="en-US" altLang="ja-JP"/>
              <a:t>The above estimates are somewhat arbitrary.  There are no magic numbers.  It depends on the type and purpose of the page. </a:t>
            </a:r>
          </a:p>
          <a:p>
            <a:endParaRPr lang="en-US" altLang="ja-JP"/>
          </a:p>
          <a:p>
            <a:endParaRPr lang="ja-JP" altLang="en-US"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It requires 4 bytes to store an RGB color, one byte for each shade of  Red, Green and Blue.  The 4</a:t>
            </a:r>
            <a:r>
              <a:rPr lang="en-US" altLang="ja-JP" baseline="30000"/>
              <a:t>th</a:t>
            </a:r>
            <a:r>
              <a:rPr lang="en-US" altLang="ja-JP"/>
              <a:t> byte stores the level of opacity.</a:t>
            </a:r>
          </a:p>
          <a:p>
            <a:endParaRPr lang="en-US" altLang="ja-JP"/>
          </a:p>
          <a:p>
            <a:r>
              <a:rPr lang="en-US" altLang="ja-JP"/>
              <a:t>In the most basic form of a digital graphic, one RGB color must be stored for each pixel in the graphic, hence the term raw pixel map.</a:t>
            </a:r>
          </a:p>
          <a:p>
            <a:endParaRPr lang="en-US" altLang="ja-JP"/>
          </a:p>
          <a:p>
            <a:r>
              <a:rPr lang="en-US" altLang="ja-JP"/>
              <a:t>Virtually all computer monitors now have a resolution of 1024x768 or higher.  Most are higher. Consider a 500x400 pixel graphic, which would be roughly ¼ the size of the screen at the above resolution. It would probably somewhat smaller than that on your computer.</a:t>
            </a:r>
          </a:p>
          <a:p>
            <a:endParaRPr lang="en-US" altLang="ja-JP"/>
          </a:p>
          <a:p>
            <a:r>
              <a:rPr lang="en-US" altLang="ja-JP"/>
              <a:t>That graphic has 200,000 pixels.  Storing one RGB color for each pixel at 4 bytes each results in a graphic file size of 800,000=800K pixels. It’s quick to see why raw pixel maps are not used on the Web because that’s way too much data.</a:t>
            </a:r>
          </a:p>
          <a:p>
            <a:endParaRPr lang="en-US" altLang="ja-JP"/>
          </a:p>
          <a:p>
            <a:r>
              <a:rPr lang="en-US" altLang="ja-JP"/>
              <a:t>Each of GIF, JPEG, and PNG use different techniques to reduce the sizes of the graphics files so they are more Web friendly.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-46038" y="0"/>
            <a:ext cx="9190038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600" b="1"/>
              <a:t>GIF (Graphics Interchange Format)</a:t>
            </a:r>
            <a:endParaRPr lang="en-US" altLang="ja-JP" sz="3600"/>
          </a:p>
          <a:p>
            <a:r>
              <a:rPr lang="en-US" altLang="ja-JP"/>
              <a:t> Good for icons and low-color graphics. </a:t>
            </a:r>
          </a:p>
          <a:p>
            <a:endParaRPr lang="en-US" altLang="ja-JP"/>
          </a:p>
          <a:p>
            <a:pPr>
              <a:buFontTx/>
              <a:buChar char="•"/>
            </a:pPr>
            <a:r>
              <a:rPr lang="en-US" altLang="ja-JP"/>
              <a:t> Small color palette -- max of 256 colors per graphic. </a:t>
            </a:r>
          </a:p>
          <a:p>
            <a:r>
              <a:rPr lang="en-US" altLang="ja-JP"/>
              <a:t> </a:t>
            </a:r>
          </a:p>
          <a:p>
            <a:pPr>
              <a:buFontTx/>
              <a:buChar char="•"/>
            </a:pPr>
            <a:r>
              <a:rPr lang="en-US" altLang="ja-JP" b="1"/>
              <a:t> </a:t>
            </a:r>
            <a:r>
              <a:rPr lang="en-US" altLang="ja-JP"/>
              <a:t>Non-Lossy Compression – Files are compressed to reduce file size. </a:t>
            </a:r>
            <a:br>
              <a:rPr lang="en-US" altLang="ja-JP"/>
            </a:br>
            <a:r>
              <a:rPr lang="en-US" altLang="ja-JP"/>
              <a:t>  Non-lossy means that no data is lost during the compression.</a:t>
            </a:r>
            <a:br>
              <a:rPr lang="en-US" altLang="ja-JP"/>
            </a:br>
            <a:r>
              <a:rPr lang="en-US" altLang="ja-JP"/>
              <a:t>  The images quality does not get degraded because of the compression.</a:t>
            </a:r>
          </a:p>
          <a:p>
            <a:r>
              <a:rPr lang="en-US" altLang="ja-JP"/>
              <a:t>  </a:t>
            </a:r>
          </a:p>
          <a:p>
            <a:pPr>
              <a:buFontTx/>
              <a:buChar char="•"/>
            </a:pPr>
            <a:r>
              <a:rPr lang="en-US" altLang="ja-JP"/>
              <a:t> Can have a transparent background.  </a:t>
            </a:r>
          </a:p>
          <a:p>
            <a:pPr>
              <a:buFontTx/>
              <a:buChar char="•"/>
            </a:pPr>
            <a:endParaRPr lang="en-US" altLang="ja-JP"/>
          </a:p>
          <a:p>
            <a:endParaRPr lang="en-US" altLang="ja-JP"/>
          </a:p>
          <a:p>
            <a:endParaRPr lang="en-US" altLang="ja-JP"/>
          </a:p>
          <a:p>
            <a:pPr>
              <a:buFontTx/>
              <a:buChar char="•"/>
            </a:pPr>
            <a:r>
              <a:rPr lang="en-US" altLang="ja-JP"/>
              <a:t> Can be animated, with several frames playing in sequence like a cartoon.  </a:t>
            </a:r>
          </a:p>
          <a:p>
            <a:r>
              <a:rPr lang="en-US" altLang="ja-JP" sz="3200"/>
              <a:t>	</a:t>
            </a:r>
          </a:p>
        </p:txBody>
      </p:sp>
      <p:pic>
        <p:nvPicPr>
          <p:cNvPr id="19459" name="Picture 2" descr="TransB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038600"/>
            <a:ext cx="4191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4648200" y="4038600"/>
            <a:ext cx="3048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1800"/>
              <a:t>Background is not transparent for the last one.</a:t>
            </a:r>
          </a:p>
        </p:txBody>
      </p:sp>
      <p:pic>
        <p:nvPicPr>
          <p:cNvPr id="19461" name="Picture 4" descr="Animat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57912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un3.gif                                                        000696DA HardDrive                      B975895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4600"/>
            <a:ext cx="55626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fig5.04.jpg                                                    000696DA HardDrive                      B975895A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57663"/>
            <a:ext cx="9140825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7525" y="-46038"/>
            <a:ext cx="184150" cy="7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ja-JP" altLang="en-US" sz="400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600" b="1"/>
              <a:t>JPEG (Joint Photographic Experts Group)</a:t>
            </a:r>
          </a:p>
          <a:p>
            <a:r>
              <a:rPr lang="en-US" altLang="ja-JP"/>
              <a:t>Good for photographs</a:t>
            </a:r>
          </a:p>
          <a:p>
            <a:endParaRPr lang="en-US" altLang="ja-JP" b="1"/>
          </a:p>
          <a:p>
            <a:pPr>
              <a:buFontTx/>
              <a:buChar char="•"/>
            </a:pPr>
            <a:r>
              <a:rPr lang="en-US" altLang="ja-JP"/>
              <a:t> Full RGB spectrum – 16 million colors. </a:t>
            </a:r>
          </a:p>
          <a:p>
            <a:pPr>
              <a:buFontTx/>
              <a:buChar char="•"/>
            </a:pPr>
            <a:r>
              <a:rPr lang="en-US" altLang="ja-JP"/>
              <a:t> Superior Compression Algorithm -- but Lossy Compression</a:t>
            </a:r>
            <a:br>
              <a:rPr lang="en-US" altLang="ja-JP"/>
            </a:br>
            <a:r>
              <a:rPr lang="en-US" altLang="ja-JP"/>
              <a:t>   The compression degrades the image quality.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867400" y="2895600"/>
            <a:ext cx="350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b="1"/>
              <a:t>Left: Medium quality</a:t>
            </a:r>
          </a:p>
          <a:p>
            <a:r>
              <a:rPr lang="en-US" altLang="ja-JP" b="1"/>
              <a:t>Right: Low quality</a:t>
            </a:r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-46038" y="0"/>
            <a:ext cx="9190038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sz="3600" b="1"/>
              <a:t>PNG (Portable Network Graphic)</a:t>
            </a:r>
            <a:endParaRPr lang="en-US" altLang="ja-JP" sz="3600"/>
          </a:p>
          <a:p>
            <a:r>
              <a:rPr lang="en-US" altLang="ja-JP"/>
              <a:t>PNG was developed as a free alternative to GIF, which was originally patented and involved license fees.  It has some of the best features of both GIF and JPEG.  </a:t>
            </a:r>
          </a:p>
          <a:p>
            <a:endParaRPr lang="en-US" altLang="ja-JP"/>
          </a:p>
          <a:p>
            <a:pPr>
              <a:buFontTx/>
              <a:buChar char="•"/>
            </a:pPr>
            <a:r>
              <a:rPr lang="en-US" altLang="ja-JP"/>
              <a:t> Full RGB spectrum – 16 million colors like JPEG. </a:t>
            </a:r>
          </a:p>
          <a:p>
            <a:r>
              <a:rPr lang="en-US" altLang="ja-JP"/>
              <a:t> </a:t>
            </a:r>
          </a:p>
          <a:p>
            <a:pPr>
              <a:buFontTx/>
              <a:buChar char="•"/>
            </a:pPr>
            <a:r>
              <a:rPr lang="en-US" altLang="ja-JP" b="1"/>
              <a:t> </a:t>
            </a:r>
            <a:r>
              <a:rPr lang="en-US" altLang="ja-JP"/>
              <a:t>Non-Lossy Compression – But better than GIF compression. </a:t>
            </a:r>
            <a:br>
              <a:rPr lang="en-US" altLang="ja-JP"/>
            </a:br>
            <a:r>
              <a:rPr lang="en-US" altLang="ja-JP"/>
              <a:t>   Can compress files as much as 25% more than GIF compression.</a:t>
            </a:r>
          </a:p>
          <a:p>
            <a:r>
              <a:rPr lang="en-US" altLang="ja-JP"/>
              <a:t>  </a:t>
            </a:r>
          </a:p>
          <a:p>
            <a:pPr>
              <a:buFontTx/>
              <a:buChar char="•"/>
            </a:pPr>
            <a:r>
              <a:rPr lang="en-US" altLang="ja-JP"/>
              <a:t> More flexible transparency options than GIF. </a:t>
            </a:r>
          </a:p>
          <a:p>
            <a:endParaRPr lang="en-US" altLang="ja-JP"/>
          </a:p>
          <a:p>
            <a:pPr>
              <a:buFontTx/>
              <a:buChar char="•"/>
            </a:pPr>
            <a:r>
              <a:rPr lang="en-US" altLang="ja-JP"/>
              <a:t> But can not be animated like GIF.  </a:t>
            </a:r>
          </a:p>
          <a:p>
            <a:r>
              <a:rPr lang="en-US" altLang="ja-JP" sz="320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HardDrive:Applications (Mac OS 9):WordProcessing:Microsoft Office 98:Templates:Blank Presentation</Template>
  <TotalTime>455</TotalTime>
  <Words>769</Words>
  <Application>Microsoft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</vt:lpstr>
      <vt:lpstr>ＭＳ Ｐゴシック</vt:lpstr>
      <vt:lpstr>Arial</vt:lpstr>
      <vt:lpstr>Calibri</vt:lpstr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Lake Forest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White</dc:creator>
  <cp:lastModifiedBy>Craig Knuckles</cp:lastModifiedBy>
  <cp:revision>117</cp:revision>
  <dcterms:created xsi:type="dcterms:W3CDTF">2018-07-29T16:49:04Z</dcterms:created>
  <dcterms:modified xsi:type="dcterms:W3CDTF">2018-07-29T16:49:17Z</dcterms:modified>
</cp:coreProperties>
</file>