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Default Extension="gif" ContentType="image/gif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r:id="rId1"/>
  </p:sldMasterIdLst>
  <p:sldIdLst>
    <p:sldId id="257" r:id="rId2"/>
    <p:sldId id="258" r:id="rId3"/>
    <p:sldId id="259" r:id="rId4"/>
    <p:sldId id="263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 snapToObjects="1">
      <p:cViewPr varScale="1">
        <p:scale>
          <a:sx n="150" d="100"/>
          <a:sy n="150" d="100"/>
        </p:scale>
        <p:origin x="-117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61EB2-EBD4-8D45-A9A8-4653391392E1}" type="datetimeFigureOut">
              <a:rPr lang="en-US" smtClean="0"/>
              <a:t>1/23/16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1D962-0D4F-7440-929D-676173B914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61EB2-EBD4-8D45-A9A8-4653391392E1}" type="datetimeFigureOut">
              <a:rPr lang="en-US" smtClean="0"/>
              <a:t>1/23/16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1D962-0D4F-7440-929D-676173B914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61EB2-EBD4-8D45-A9A8-4653391392E1}" type="datetimeFigureOut">
              <a:rPr lang="en-US" smtClean="0"/>
              <a:t>1/23/16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1D962-0D4F-7440-929D-676173B914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61EB2-EBD4-8D45-A9A8-4653391392E1}" type="datetimeFigureOut">
              <a:rPr lang="en-US" smtClean="0"/>
              <a:t>1/23/16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1D962-0D4F-7440-929D-676173B914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61EB2-EBD4-8D45-A9A8-4653391392E1}" type="datetimeFigureOut">
              <a:rPr lang="en-US" smtClean="0"/>
              <a:t>1/23/16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1D962-0D4F-7440-929D-676173B914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61EB2-EBD4-8D45-A9A8-4653391392E1}" type="datetimeFigureOut">
              <a:rPr lang="en-US" smtClean="0"/>
              <a:t>1/23/16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1D962-0D4F-7440-929D-676173B914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61EB2-EBD4-8D45-A9A8-4653391392E1}" type="datetimeFigureOut">
              <a:rPr lang="en-US" smtClean="0"/>
              <a:t>1/23/16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1D962-0D4F-7440-929D-676173B914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61EB2-EBD4-8D45-A9A8-4653391392E1}" type="datetimeFigureOut">
              <a:rPr lang="en-US" smtClean="0"/>
              <a:t>1/23/16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1D962-0D4F-7440-929D-676173B914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61EB2-EBD4-8D45-A9A8-4653391392E1}" type="datetimeFigureOut">
              <a:rPr lang="en-US" smtClean="0"/>
              <a:t>1/23/16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1D962-0D4F-7440-929D-676173B914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61EB2-EBD4-8D45-A9A8-4653391392E1}" type="datetimeFigureOut">
              <a:rPr lang="en-US" smtClean="0"/>
              <a:t>1/23/16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1D962-0D4F-7440-929D-676173B914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61EB2-EBD4-8D45-A9A8-4653391392E1}" type="datetimeFigureOut">
              <a:rPr lang="en-US" smtClean="0"/>
              <a:t>1/23/16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1D962-0D4F-7440-929D-676173B914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261EB2-EBD4-8D45-A9A8-4653391392E1}" type="datetimeFigureOut">
              <a:rPr lang="en-US" smtClean="0"/>
              <a:t>1/23/16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1D962-0D4F-7440-929D-676173B914B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612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 dirty="0"/>
              <a:t>A</a:t>
            </a:r>
            <a:r>
              <a:rPr lang="en-US" sz="2800" dirty="0" smtClean="0"/>
              <a:t>dding </a:t>
            </a:r>
            <a:r>
              <a:rPr lang="en-US" sz="2800" b="1" i="1" dirty="0"/>
              <a:t>markup instructions</a:t>
            </a:r>
            <a:r>
              <a:rPr lang="en-US" sz="2800" dirty="0"/>
              <a:t> to documents is not new.  Before computers, authors would make annotations by hand in their written or typed documents.  These annotations described what the</a:t>
            </a:r>
            <a:r>
              <a:rPr lang="en-US" sz="2800" dirty="0" smtClean="0"/>
              <a:t> text should </a:t>
            </a:r>
            <a:r>
              <a:rPr lang="en-US" sz="2800" dirty="0"/>
              <a:t>look like when it was typeset.  The markup instructions might</a:t>
            </a:r>
            <a:r>
              <a:rPr lang="en-US" sz="2800" dirty="0" smtClean="0"/>
              <a:t> indicate what words should be bold or italic, or what fonts to use for certain sections.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With computer documents, </a:t>
            </a:r>
            <a:r>
              <a:rPr lang="en-US" sz="2800" dirty="0"/>
              <a:t>the markup instructions</a:t>
            </a:r>
            <a:r>
              <a:rPr lang="en-US" sz="2800" dirty="0" smtClean="0"/>
              <a:t> are embedded into the binary files.  The </a:t>
            </a:r>
            <a:r>
              <a:rPr lang="en-US" sz="2800" b="1" i="1" dirty="0"/>
              <a:t>rendition</a:t>
            </a:r>
            <a:r>
              <a:rPr lang="en-US" sz="2800" dirty="0"/>
              <a:t> of</a:t>
            </a:r>
            <a:r>
              <a:rPr lang="en-US" sz="2800" dirty="0" smtClean="0"/>
              <a:t> a file </a:t>
            </a:r>
            <a:r>
              <a:rPr lang="en-US" sz="2800" dirty="0"/>
              <a:t>is what you see when</a:t>
            </a:r>
            <a:r>
              <a:rPr lang="en-US" sz="2800" dirty="0" smtClean="0"/>
              <a:t> computer </a:t>
            </a:r>
            <a:r>
              <a:rPr lang="en-US" sz="2800" dirty="0"/>
              <a:t>software reads the file and interprets the markup </a:t>
            </a:r>
            <a:r>
              <a:rPr lang="en-US" sz="2800" dirty="0" smtClean="0"/>
              <a:t>instructions.  The markup instructions in </a:t>
            </a:r>
            <a:r>
              <a:rPr lang="en-US" sz="2800" dirty="0"/>
              <a:t>the file</a:t>
            </a:r>
            <a:r>
              <a:rPr lang="en-US" sz="2800" dirty="0" smtClean="0"/>
              <a:t> tell the software how to </a:t>
            </a:r>
            <a:r>
              <a:rPr lang="en-US" sz="2800" b="1" i="1" dirty="0" smtClean="0"/>
              <a:t>render</a:t>
            </a:r>
            <a:r>
              <a:rPr lang="en-US" sz="2800" b="1" dirty="0" smtClean="0"/>
              <a:t> </a:t>
            </a:r>
            <a:r>
              <a:rPr lang="en-US" sz="2800" dirty="0" smtClean="0"/>
              <a:t>the text in the file onto the computer </a:t>
            </a:r>
            <a:r>
              <a:rPr lang="en-US" sz="2800" dirty="0"/>
              <a:t>screen</a:t>
            </a:r>
            <a:r>
              <a:rPr lang="en-US" sz="2800" dirty="0" smtClean="0"/>
              <a:t>. 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fig2.01.gif                                                    000662D7 HardDrive                      B975895A: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899025"/>
            <a:ext cx="9144000" cy="195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 dirty="0" smtClean="0"/>
              <a:t>A word processor, such as Microsoft Word,  uses a custom </a:t>
            </a:r>
            <a:r>
              <a:rPr lang="en-US" sz="2800" b="1" i="1" dirty="0" smtClean="0"/>
              <a:t>markup </a:t>
            </a:r>
            <a:r>
              <a:rPr lang="en-US" sz="2800" b="1" i="1" dirty="0"/>
              <a:t>language</a:t>
            </a:r>
            <a:r>
              <a:rPr lang="en-US" sz="2800" dirty="0"/>
              <a:t>.</a:t>
            </a:r>
          </a:p>
          <a:p>
            <a:endParaRPr lang="en-US" sz="2800" dirty="0" smtClean="0"/>
          </a:p>
          <a:p>
            <a:r>
              <a:rPr lang="en-US" sz="2800" dirty="0" smtClean="0"/>
              <a:t>But you </a:t>
            </a:r>
            <a:r>
              <a:rPr lang="en-US" sz="2800" dirty="0"/>
              <a:t>only see</a:t>
            </a:r>
            <a:r>
              <a:rPr lang="en-US" sz="2800" dirty="0" smtClean="0"/>
              <a:t> only the rendition, not the underlying markup language.  For this reason, word </a:t>
            </a:r>
            <a:r>
              <a:rPr lang="en-US" sz="2800" dirty="0"/>
              <a:t>processors </a:t>
            </a:r>
            <a:r>
              <a:rPr lang="en-US" sz="2800" dirty="0" smtClean="0"/>
              <a:t>are sometimes called </a:t>
            </a:r>
            <a:r>
              <a:rPr lang="en-US" sz="2800" i="1" dirty="0" smtClean="0"/>
              <a:t>WYSIWYG Editors (</a:t>
            </a:r>
            <a:r>
              <a:rPr lang="en-US" sz="2800" i="1" dirty="0" smtClean="0"/>
              <a:t>What </a:t>
            </a:r>
            <a:r>
              <a:rPr lang="en-US" sz="2800" i="1" dirty="0"/>
              <a:t>You See Is What You </a:t>
            </a:r>
            <a:r>
              <a:rPr lang="en-US" sz="2800" i="1" dirty="0" smtClean="0"/>
              <a:t>Get</a:t>
            </a:r>
            <a:r>
              <a:rPr lang="en-US" sz="2800" i="1" dirty="0"/>
              <a:t>)</a:t>
            </a:r>
            <a:r>
              <a:rPr lang="en-US" sz="2800" dirty="0" smtClean="0"/>
              <a:t>.</a:t>
            </a:r>
          </a:p>
          <a:p>
            <a:endParaRPr lang="en-US" sz="2800" dirty="0" smtClean="0"/>
          </a:p>
          <a:p>
            <a:r>
              <a:rPr lang="en-US" sz="2800" dirty="0" smtClean="0"/>
              <a:t>Word Perfect, an old word processor, had </a:t>
            </a:r>
            <a:r>
              <a:rPr lang="en-US" sz="2800" dirty="0"/>
              <a:t>an option</a:t>
            </a:r>
            <a:r>
              <a:rPr lang="en-US" sz="2800" dirty="0" smtClean="0"/>
              <a:t> where it would show you the nature of the markup it was inserting.</a:t>
            </a:r>
          </a:p>
          <a:p>
            <a:endParaRPr lang="en-US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71711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3200" b="1" dirty="0" smtClean="0"/>
              <a:t>HTML - </a:t>
            </a:r>
            <a:r>
              <a:rPr lang="en-US" sz="3200" b="1" dirty="0" smtClean="0"/>
              <a:t>HyperText </a:t>
            </a:r>
            <a:r>
              <a:rPr lang="en-US" sz="3200" b="1" dirty="0"/>
              <a:t>Markup Language</a:t>
            </a:r>
            <a:r>
              <a:rPr lang="en-US" sz="3200" b="1" dirty="0" smtClean="0"/>
              <a:t> </a:t>
            </a:r>
            <a:endParaRPr lang="en-US" sz="2800" dirty="0" smtClean="0"/>
          </a:p>
          <a:p>
            <a:endParaRPr lang="en-US" sz="2800" dirty="0"/>
          </a:p>
          <a:p>
            <a:r>
              <a:rPr lang="en-US" sz="2800" dirty="0" smtClean="0"/>
              <a:t>Unlike with word processors, humans can directly type HTML markup instructions into a plain text file.</a:t>
            </a:r>
          </a:p>
          <a:p>
            <a:endParaRPr lang="en-US" sz="2800" dirty="0" smtClean="0"/>
          </a:p>
          <a:p>
            <a:r>
              <a:rPr lang="en-US" sz="2800" dirty="0" smtClean="0"/>
              <a:t>Here is what some old-school* HTML might look like for the word processor formatting from the previous slide. </a:t>
            </a:r>
            <a:br>
              <a:rPr lang="en-US" sz="2800" dirty="0" smtClean="0"/>
            </a:br>
            <a:r>
              <a:rPr lang="en-US" sz="2800" dirty="0" smtClean="0"/>
              <a:t>*</a:t>
            </a:r>
            <a:r>
              <a:rPr lang="en-US" sz="2000" dirty="0" smtClean="0"/>
              <a:t>font is now controlled with Cascading Style Sheets (CSS) rather than pure HTML.</a:t>
            </a:r>
          </a:p>
          <a:p>
            <a:endParaRPr lang="en-US" sz="2800" dirty="0" smtClean="0"/>
          </a:p>
          <a:p>
            <a:r>
              <a:rPr lang="en-US" sz="2200" dirty="0" smtClean="0">
                <a:solidFill>
                  <a:srgbClr val="0000FF"/>
                </a:solidFill>
                <a:latin typeface="Courier"/>
                <a:cs typeface="Courier"/>
              </a:rPr>
              <a:t>&lt;font size="14" face="Swing"&gt;</a:t>
            </a:r>
          </a:p>
          <a:p>
            <a:r>
              <a:rPr lang="en-US" sz="2200" dirty="0" smtClean="0">
                <a:latin typeface="Courier"/>
                <a:cs typeface="Courier"/>
              </a:rPr>
              <a:t>  </a:t>
            </a:r>
            <a:r>
              <a:rPr lang="en-US" sz="2200" dirty="0" smtClean="0">
                <a:solidFill>
                  <a:srgbClr val="0000FF"/>
                </a:solidFill>
                <a:latin typeface="Courier"/>
                <a:cs typeface="Courier"/>
              </a:rPr>
              <a:t>&lt;b&gt;</a:t>
            </a:r>
            <a:r>
              <a:rPr lang="en-US" sz="2200" dirty="0" smtClean="0">
                <a:latin typeface="Courier"/>
                <a:cs typeface="Courier"/>
              </a:rPr>
              <a:t>Bryan Moore</a:t>
            </a:r>
            <a:r>
              <a:rPr lang="en-US" sz="2200" dirty="0" smtClean="0">
                <a:solidFill>
                  <a:srgbClr val="0000FF"/>
                </a:solidFill>
                <a:latin typeface="Courier"/>
                <a:cs typeface="Courier"/>
              </a:rPr>
              <a:t>&lt;/b&gt;&lt;br&gt;</a:t>
            </a:r>
          </a:p>
          <a:p>
            <a:r>
              <a:rPr lang="en-US" sz="2200" dirty="0" smtClean="0">
                <a:solidFill>
                  <a:srgbClr val="0000FF"/>
                </a:solidFill>
                <a:latin typeface="Courier"/>
                <a:cs typeface="Courier"/>
              </a:rPr>
              <a:t>&lt;/font&gt;</a:t>
            </a:r>
          </a:p>
          <a:p>
            <a:r>
              <a:rPr lang="en-US" sz="2200" dirty="0" smtClean="0">
                <a:solidFill>
                  <a:srgbClr val="0000FF"/>
                </a:solidFill>
                <a:latin typeface="Courier"/>
                <a:cs typeface="Courier"/>
              </a:rPr>
              <a:t>&lt;font size="12" face=</a:t>
            </a:r>
            <a:r>
              <a:rPr lang="en-US" sz="2200" dirty="0" smtClean="0">
                <a:solidFill>
                  <a:srgbClr val="0000FF"/>
                </a:solidFill>
                <a:latin typeface="Courier"/>
                <a:cs typeface="Courier"/>
              </a:rPr>
              <a:t>"</a:t>
            </a:r>
            <a:r>
              <a:rPr lang="en-US" sz="2200" dirty="0" smtClean="0">
                <a:solidFill>
                  <a:srgbClr val="0000FF"/>
                </a:solidFill>
                <a:latin typeface="Courier"/>
                <a:cs typeface="Courier"/>
              </a:rPr>
              <a:t>Textile"&gt;</a:t>
            </a:r>
          </a:p>
          <a:p>
            <a:r>
              <a:rPr lang="en-US" sz="2200" dirty="0" smtClean="0">
                <a:latin typeface="Courier"/>
                <a:cs typeface="Courier"/>
              </a:rPr>
              <a:t>  1234 Sunset Ave</a:t>
            </a:r>
            <a:r>
              <a:rPr lang="en-US" sz="2200" dirty="0" smtClean="0">
                <a:solidFill>
                  <a:srgbClr val="0000FF"/>
                </a:solidFill>
                <a:latin typeface="Courier"/>
                <a:cs typeface="Courier"/>
              </a:rPr>
              <a:t>&lt;br&gt;</a:t>
            </a:r>
          </a:p>
          <a:p>
            <a:r>
              <a:rPr lang="en-US" sz="2200" dirty="0" smtClean="0">
                <a:latin typeface="Courier"/>
                <a:cs typeface="Courier"/>
              </a:rPr>
              <a:t>  WallaWalla, WA 12345</a:t>
            </a:r>
            <a:r>
              <a:rPr lang="en-US" sz="2200" dirty="0" smtClean="0">
                <a:solidFill>
                  <a:srgbClr val="0000FF"/>
                </a:solidFill>
                <a:latin typeface="Courier"/>
                <a:cs typeface="Courier"/>
              </a:rPr>
              <a:t>&lt;br&gt;</a:t>
            </a:r>
          </a:p>
          <a:p>
            <a:r>
              <a:rPr lang="en-US" sz="2200" dirty="0" smtClean="0">
                <a:latin typeface="Courier"/>
                <a:cs typeface="Courier"/>
              </a:rPr>
              <a:t>  (123)123.4567</a:t>
            </a:r>
            <a:r>
              <a:rPr lang="en-US" sz="2200" dirty="0" smtClean="0">
                <a:solidFill>
                  <a:srgbClr val="0000FF"/>
                </a:solidFill>
                <a:latin typeface="Courier"/>
                <a:cs typeface="Courier"/>
              </a:rPr>
              <a:t>&lt;br&gt;</a:t>
            </a:r>
          </a:p>
          <a:p>
            <a:r>
              <a:rPr lang="en-US" sz="2200" dirty="0" smtClean="0">
                <a:solidFill>
                  <a:srgbClr val="0000FF"/>
                </a:solidFill>
                <a:latin typeface="Courier"/>
                <a:cs typeface="Courier"/>
              </a:rPr>
              <a:t>&lt;/font&gt;</a:t>
            </a:r>
            <a:r>
              <a:rPr lang="en-US" sz="2200" dirty="0" smtClean="0">
                <a:latin typeface="Courier"/>
                <a:cs typeface="Courier"/>
              </a:rPr>
              <a:t>   </a:t>
            </a:r>
          </a:p>
          <a:p>
            <a:pPr>
              <a:buFontTx/>
              <a:buChar char="•"/>
            </a:pPr>
            <a:endParaRPr lang="en-US" sz="2800" dirty="0" smtClean="0"/>
          </a:p>
          <a:p>
            <a:endParaRPr lang="en-US" sz="2800" dirty="0" smtClean="0"/>
          </a:p>
        </p:txBody>
      </p:sp>
      <p:sp>
        <p:nvSpPr>
          <p:cNvPr id="15364" name="Text Box 5"/>
          <p:cNvSpPr txBox="1">
            <a:spLocks noChangeArrowheads="1"/>
          </p:cNvSpPr>
          <p:nvPr/>
        </p:nvSpPr>
        <p:spPr bwMode="auto">
          <a:xfrm>
            <a:off x="6096000" y="4419600"/>
            <a:ext cx="304800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/>
              <a:t>The rendition of an HTML file is called a </a:t>
            </a:r>
            <a:r>
              <a:rPr lang="en-US" sz="2400" b="1" i="1" dirty="0"/>
              <a:t>Web page</a:t>
            </a:r>
            <a:r>
              <a:rPr lang="en-US" sz="2400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3"/>
          <p:cNvSpPr txBox="1">
            <a:spLocks noChangeArrowheads="1"/>
          </p:cNvSpPr>
          <p:nvPr/>
        </p:nvSpPr>
        <p:spPr bwMode="auto">
          <a:xfrm>
            <a:off x="0" y="0"/>
            <a:ext cx="470911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600" dirty="0">
                <a:solidFill>
                  <a:srgbClr val="000000"/>
                </a:solidFill>
              </a:rPr>
              <a:t>Hiding Directory Listings</a:t>
            </a:r>
          </a:p>
        </p:txBody>
      </p:sp>
      <p:sp>
        <p:nvSpPr>
          <p:cNvPr id="17411" name="Text Box 2"/>
          <p:cNvSpPr txBox="1">
            <a:spLocks noChangeArrowheads="1"/>
          </p:cNvSpPr>
          <p:nvPr/>
        </p:nvSpPr>
        <p:spPr bwMode="auto">
          <a:xfrm>
            <a:off x="0" y="685800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/>
              <a:t>When a</a:t>
            </a:r>
            <a:r>
              <a:rPr lang="en-US" sz="2400" dirty="0" smtClean="0"/>
              <a:t> Web browser requests a </a:t>
            </a:r>
            <a:r>
              <a:rPr lang="en-US" sz="2400" dirty="0"/>
              <a:t>folder instead of a particular </a:t>
            </a:r>
            <a:r>
              <a:rPr lang="en-US" sz="2400" dirty="0" smtClean="0"/>
              <a:t>file name, </a:t>
            </a:r>
            <a:r>
              <a:rPr lang="en-US" sz="2400" dirty="0"/>
              <a:t>the server may send you a</a:t>
            </a:r>
            <a:r>
              <a:rPr lang="en-US" sz="2400" dirty="0" smtClean="0"/>
              <a:t> generic listing of all files in the </a:t>
            </a:r>
            <a:r>
              <a:rPr lang="en-US" sz="2400" dirty="0" smtClean="0"/>
              <a:t>directory </a:t>
            </a:r>
            <a:r>
              <a:rPr lang="en-US" sz="2400" dirty="0" smtClean="0"/>
              <a:t>.</a:t>
            </a:r>
            <a:endParaRPr lang="en-US" sz="2400" dirty="0"/>
          </a:p>
          <a:p>
            <a:endParaRPr lang="en-US" dirty="0"/>
          </a:p>
        </p:txBody>
      </p:sp>
      <p:sp>
        <p:nvSpPr>
          <p:cNvPr id="17413" name="Text Box 2"/>
          <p:cNvSpPr txBox="1">
            <a:spLocks noChangeArrowheads="1"/>
          </p:cNvSpPr>
          <p:nvPr/>
        </p:nvSpPr>
        <p:spPr bwMode="auto">
          <a:xfrm>
            <a:off x="0" y="5257800"/>
            <a:ext cx="91440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/>
              <a:t>If there is a file </a:t>
            </a:r>
            <a:r>
              <a:rPr lang="en-US" sz="2400" dirty="0" smtClean="0"/>
              <a:t>named exactly </a:t>
            </a:r>
            <a:r>
              <a:rPr lang="en-US" sz="2400" dirty="0" err="1" smtClean="0">
                <a:solidFill>
                  <a:srgbClr val="0000FF"/>
                </a:solidFill>
              </a:rPr>
              <a:t>index.html</a:t>
            </a:r>
            <a:r>
              <a:rPr lang="en-US" sz="2400" dirty="0" smtClean="0"/>
              <a:t> in </a:t>
            </a:r>
            <a:r>
              <a:rPr lang="en-US" sz="2400" dirty="0"/>
              <a:t>the directory, then that</a:t>
            </a:r>
            <a:r>
              <a:rPr lang="en-US" sz="2400" dirty="0" smtClean="0"/>
              <a:t> page will </a:t>
            </a:r>
            <a:r>
              <a:rPr lang="en-US" sz="2400" dirty="0"/>
              <a:t>load into the browser instead of a directory </a:t>
            </a:r>
            <a:r>
              <a:rPr lang="en-US" sz="2400" dirty="0" smtClean="0"/>
              <a:t>listing.  </a:t>
            </a:r>
          </a:p>
          <a:p>
            <a:endParaRPr lang="en-US" sz="2400" dirty="0"/>
          </a:p>
          <a:p>
            <a:r>
              <a:rPr lang="en-US" sz="2400" dirty="0" smtClean="0"/>
              <a:t>The special name </a:t>
            </a:r>
            <a:r>
              <a:rPr lang="en-US" sz="2400" dirty="0" err="1" smtClean="0">
                <a:solidFill>
                  <a:srgbClr val="0000FF"/>
                </a:solidFill>
              </a:rPr>
              <a:t>default.html</a:t>
            </a:r>
            <a:r>
              <a:rPr lang="en-US" sz="2400" dirty="0" smtClean="0"/>
              <a:t> also works on some servers. </a:t>
            </a:r>
          </a:p>
          <a:p>
            <a:endParaRPr lang="en-US" dirty="0"/>
          </a:p>
        </p:txBody>
      </p:sp>
      <p:pic>
        <p:nvPicPr>
          <p:cNvPr id="6" name="Picture 5" descr="Screen Shot 2016-01-23 at 5.29.35 PM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600200"/>
            <a:ext cx="4495800" cy="351594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406</Words>
  <Application>Microsoft Macintosh PowerPoint</Application>
  <PresentationFormat>On-screen Show (4:3)</PresentationFormat>
  <Paragraphs>29</Paragraphs>
  <Slides>4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Company>Lake Forest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Craig Knuckles</dc:creator>
  <cp:lastModifiedBy>Craig Knuckles</cp:lastModifiedBy>
  <cp:revision>26</cp:revision>
  <dcterms:created xsi:type="dcterms:W3CDTF">2016-01-23T22:42:26Z</dcterms:created>
  <dcterms:modified xsi:type="dcterms:W3CDTF">2016-01-23T23:37:36Z</dcterms:modified>
</cp:coreProperties>
</file>